
<file path=[Content_Types].xml><?xml version="1.0" encoding="utf-8"?>
<Types xmlns="http://schemas.openxmlformats.org/package/2006/content-types">
  <Default Extension="xml" ContentType="application/xml"/>
  <Default Extension="jpeg" ContentType="image/jpeg"/>
  <Default Extension="jpg" ContentType="image/jpeg"/>
  <Default Extension="m4v"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8" r:id="rId4"/>
    <p:sldId id="271" r:id="rId5"/>
    <p:sldId id="273" r:id="rId6"/>
    <p:sldId id="264" r:id="rId7"/>
    <p:sldId id="272" r:id="rId8"/>
    <p:sldId id="277" r:id="rId9"/>
    <p:sldId id="274" r:id="rId10"/>
    <p:sldId id="279" r:id="rId11"/>
    <p:sldId id="278" r:id="rId12"/>
    <p:sldId id="267" r:id="rId13"/>
    <p:sldId id="280" r:id="rId14"/>
    <p:sldId id="322" r:id="rId15"/>
    <p:sldId id="323" r:id="rId16"/>
    <p:sldId id="281" r:id="rId17"/>
    <p:sldId id="286" r:id="rId18"/>
    <p:sldId id="287" r:id="rId19"/>
    <p:sldId id="316" r:id="rId20"/>
    <p:sldId id="285" r:id="rId21"/>
    <p:sldId id="283" r:id="rId22"/>
    <p:sldId id="284" r:id="rId23"/>
    <p:sldId id="269" r:id="rId24"/>
    <p:sldId id="317" r:id="rId25"/>
    <p:sldId id="319" r:id="rId26"/>
    <p:sldId id="321" r:id="rId27"/>
    <p:sldId id="320" r:id="rId28"/>
    <p:sldId id="331" r:id="rId29"/>
    <p:sldId id="318" r:id="rId30"/>
    <p:sldId id="289" r:id="rId31"/>
    <p:sldId id="324" r:id="rId32"/>
    <p:sldId id="328" r:id="rId33"/>
    <p:sldId id="325" r:id="rId34"/>
    <p:sldId id="326" r:id="rId35"/>
    <p:sldId id="327" r:id="rId36"/>
    <p:sldId id="329" r:id="rId37"/>
    <p:sldId id="330" r:id="rId38"/>
    <p:sldId id="332" r:id="rId39"/>
    <p:sldId id="260" r:id="rId40"/>
    <p:sldId id="315"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94647" autoAdjust="0"/>
  </p:normalViewPr>
  <p:slideViewPr>
    <p:cSldViewPr>
      <p:cViewPr varScale="1">
        <p:scale>
          <a:sx n="100" d="100"/>
          <a:sy n="100" d="100"/>
        </p:scale>
        <p:origin x="-1144" y="-104"/>
      </p:cViewPr>
      <p:guideLst>
        <p:guide orient="horz" pos="2160"/>
        <p:guide pos="2880"/>
      </p:guideLst>
    </p:cSldViewPr>
  </p:slideViewPr>
  <p:outlineViewPr>
    <p:cViewPr>
      <p:scale>
        <a:sx n="33" d="100"/>
        <a:sy n="33" d="100"/>
      </p:scale>
      <p:origin x="0" y="14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430503-471E-FB44-B356-F9A0CB5ED497}" type="slidenum">
              <a:rPr lang="en-US"/>
              <a:pPr>
                <a:defRPr/>
              </a:pPr>
              <a:t>‹#›</a:t>
            </a:fld>
            <a:endParaRPr lang="en-US"/>
          </a:p>
        </p:txBody>
      </p:sp>
    </p:spTree>
    <p:extLst>
      <p:ext uri="{BB962C8B-B14F-4D97-AF65-F5344CB8AC3E}">
        <p14:creationId xmlns:p14="http://schemas.microsoft.com/office/powerpoint/2010/main" val="206406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7B95CC-4591-8D40-A2E6-B98FF0C8FEF9}" type="slidenum">
              <a:rPr lang="en-US"/>
              <a:pPr>
                <a:defRPr/>
              </a:pPr>
              <a:t>‹#›</a:t>
            </a:fld>
            <a:endParaRPr lang="en-US"/>
          </a:p>
        </p:txBody>
      </p:sp>
    </p:spTree>
    <p:extLst>
      <p:ext uri="{BB962C8B-B14F-4D97-AF65-F5344CB8AC3E}">
        <p14:creationId xmlns:p14="http://schemas.microsoft.com/office/powerpoint/2010/main" val="360945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650EC2-AC2B-F04E-92AD-C5D739E743A6}" type="slidenum">
              <a:rPr lang="en-US"/>
              <a:pPr>
                <a:defRPr/>
              </a:pPr>
              <a:t>‹#›</a:t>
            </a:fld>
            <a:endParaRPr lang="en-US"/>
          </a:p>
        </p:txBody>
      </p:sp>
    </p:spTree>
    <p:extLst>
      <p:ext uri="{BB962C8B-B14F-4D97-AF65-F5344CB8AC3E}">
        <p14:creationId xmlns:p14="http://schemas.microsoft.com/office/powerpoint/2010/main" val="679078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F39E2D-F4AB-2546-AD0B-5C30DF622FF1}" type="slidenum">
              <a:rPr lang="en-US"/>
              <a:pPr>
                <a:defRPr/>
              </a:pPr>
              <a:t>‹#›</a:t>
            </a:fld>
            <a:endParaRPr lang="en-US"/>
          </a:p>
        </p:txBody>
      </p:sp>
    </p:spTree>
    <p:extLst>
      <p:ext uri="{BB962C8B-B14F-4D97-AF65-F5344CB8AC3E}">
        <p14:creationId xmlns:p14="http://schemas.microsoft.com/office/powerpoint/2010/main" val="1953444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B09306-D5B5-6645-BA6A-E3EE45118A55}" type="slidenum">
              <a:rPr lang="en-US"/>
              <a:pPr>
                <a:defRPr/>
              </a:pPr>
              <a:t>‹#›</a:t>
            </a:fld>
            <a:endParaRPr lang="en-US"/>
          </a:p>
        </p:txBody>
      </p:sp>
    </p:spTree>
    <p:extLst>
      <p:ext uri="{BB962C8B-B14F-4D97-AF65-F5344CB8AC3E}">
        <p14:creationId xmlns:p14="http://schemas.microsoft.com/office/powerpoint/2010/main" val="2894046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1E3018-765A-4946-8001-13C3F03D20E4}" type="slidenum">
              <a:rPr lang="en-US"/>
              <a:pPr>
                <a:defRPr/>
              </a:pPr>
              <a:t>‹#›</a:t>
            </a:fld>
            <a:endParaRPr lang="en-US"/>
          </a:p>
        </p:txBody>
      </p:sp>
    </p:spTree>
    <p:extLst>
      <p:ext uri="{BB962C8B-B14F-4D97-AF65-F5344CB8AC3E}">
        <p14:creationId xmlns:p14="http://schemas.microsoft.com/office/powerpoint/2010/main" val="3553897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C662A9-9FCA-8741-BC4D-F8B086E34C0B}" type="slidenum">
              <a:rPr lang="en-US"/>
              <a:pPr>
                <a:defRPr/>
              </a:pPr>
              <a:t>‹#›</a:t>
            </a:fld>
            <a:endParaRPr lang="en-US"/>
          </a:p>
        </p:txBody>
      </p:sp>
    </p:spTree>
    <p:extLst>
      <p:ext uri="{BB962C8B-B14F-4D97-AF65-F5344CB8AC3E}">
        <p14:creationId xmlns:p14="http://schemas.microsoft.com/office/powerpoint/2010/main" val="373146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FCF6DF7-2A1A-D145-8AF5-F9B62D78E9F7}" type="slidenum">
              <a:rPr lang="en-US"/>
              <a:pPr>
                <a:defRPr/>
              </a:pPr>
              <a:t>‹#›</a:t>
            </a:fld>
            <a:endParaRPr lang="en-US"/>
          </a:p>
        </p:txBody>
      </p:sp>
    </p:spTree>
    <p:extLst>
      <p:ext uri="{BB962C8B-B14F-4D97-AF65-F5344CB8AC3E}">
        <p14:creationId xmlns:p14="http://schemas.microsoft.com/office/powerpoint/2010/main" val="1403032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87011B-30A6-BC43-BC92-6CF0FD9AED77}" type="slidenum">
              <a:rPr lang="en-US"/>
              <a:pPr>
                <a:defRPr/>
              </a:pPr>
              <a:t>‹#›</a:t>
            </a:fld>
            <a:endParaRPr lang="en-US"/>
          </a:p>
        </p:txBody>
      </p:sp>
    </p:spTree>
    <p:extLst>
      <p:ext uri="{BB962C8B-B14F-4D97-AF65-F5344CB8AC3E}">
        <p14:creationId xmlns:p14="http://schemas.microsoft.com/office/powerpoint/2010/main" val="3087376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4F51D-201E-F549-8D2D-58E292E0FF2B}" type="slidenum">
              <a:rPr lang="en-US"/>
              <a:pPr>
                <a:defRPr/>
              </a:pPr>
              <a:t>‹#›</a:t>
            </a:fld>
            <a:endParaRPr lang="en-US"/>
          </a:p>
        </p:txBody>
      </p:sp>
    </p:spTree>
    <p:extLst>
      <p:ext uri="{BB962C8B-B14F-4D97-AF65-F5344CB8AC3E}">
        <p14:creationId xmlns:p14="http://schemas.microsoft.com/office/powerpoint/2010/main" val="553798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156257-293B-9B4E-8A0A-789E45B8BE91}" type="slidenum">
              <a:rPr lang="en-US"/>
              <a:pPr>
                <a:defRPr/>
              </a:pPr>
              <a:t>‹#›</a:t>
            </a:fld>
            <a:endParaRPr lang="en-US"/>
          </a:p>
        </p:txBody>
      </p:sp>
    </p:spTree>
    <p:extLst>
      <p:ext uri="{BB962C8B-B14F-4D97-AF65-F5344CB8AC3E}">
        <p14:creationId xmlns:p14="http://schemas.microsoft.com/office/powerpoint/2010/main" val="5335876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Calibri"/>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Calibri"/>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Calibri"/>
                <a:ea typeface="Calibri"/>
                <a:cs typeface="+mn-cs"/>
              </a:defRPr>
            </a:lvl1pPr>
          </a:lstStyle>
          <a:p>
            <a:pPr>
              <a:defRPr/>
            </a:pPr>
            <a:fld id="{01B9207E-485A-664C-95DE-D38EF80BF6F3}"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rgbClr val="FFFF00"/>
          </a:solidFill>
          <a:latin typeface="+mj-lt"/>
          <a:ea typeface="Calibri"/>
          <a:cs typeface="Calibri"/>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Calibri"/>
          <a:cs typeface="Calibri"/>
        </a:defRPr>
      </a:lvl1pPr>
      <a:lvl2pPr marL="742950" indent="-285750" algn="l" rtl="0" eaLnBrk="0" fontAlgn="base" hangingPunct="0">
        <a:spcBef>
          <a:spcPct val="20000"/>
        </a:spcBef>
        <a:spcAft>
          <a:spcPct val="0"/>
        </a:spcAft>
        <a:buChar char="–"/>
        <a:defRPr sz="2800">
          <a:solidFill>
            <a:schemeClr val="tx1"/>
          </a:solidFill>
          <a:latin typeface="+mn-lt"/>
          <a:ea typeface="Calibri"/>
        </a:defRPr>
      </a:lvl2pPr>
      <a:lvl3pPr marL="1143000" indent="-228600" algn="l" rtl="0" eaLnBrk="0" fontAlgn="base" hangingPunct="0">
        <a:spcBef>
          <a:spcPct val="20000"/>
        </a:spcBef>
        <a:spcAft>
          <a:spcPct val="0"/>
        </a:spcAft>
        <a:buChar char="•"/>
        <a:defRPr sz="2400">
          <a:solidFill>
            <a:schemeClr val="tx1"/>
          </a:solidFill>
          <a:latin typeface="+mn-lt"/>
          <a:ea typeface="Calibri"/>
        </a:defRPr>
      </a:lvl3pPr>
      <a:lvl4pPr marL="1600200" indent="-228600" algn="l" rtl="0" eaLnBrk="0" fontAlgn="base" hangingPunct="0">
        <a:spcBef>
          <a:spcPct val="20000"/>
        </a:spcBef>
        <a:spcAft>
          <a:spcPct val="0"/>
        </a:spcAft>
        <a:buChar char="–"/>
        <a:defRPr sz="2000">
          <a:solidFill>
            <a:schemeClr val="tx1"/>
          </a:solidFill>
          <a:latin typeface="+mn-lt"/>
          <a:ea typeface="Calibri"/>
        </a:defRPr>
      </a:lvl4pPr>
      <a:lvl5pPr marL="2057400" indent="-228600" algn="l" rtl="0" eaLnBrk="0" fontAlgn="base" hangingPunct="0">
        <a:spcBef>
          <a:spcPct val="20000"/>
        </a:spcBef>
        <a:spcAft>
          <a:spcPct val="0"/>
        </a:spcAft>
        <a:buChar char="»"/>
        <a:defRPr sz="2000">
          <a:solidFill>
            <a:schemeClr val="tx1"/>
          </a:solidFill>
          <a:latin typeface="+mn-lt"/>
          <a:ea typeface="Calibri"/>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jpeg"/><Relationship Id="rId5" Type="http://schemas.openxmlformats.org/officeDocument/2006/relationships/image" Target="../media/image10.png"/><Relationship Id="rId1" Type="http://schemas.microsoft.com/office/2007/relationships/media" Target="../media/media1.m4v"/><Relationship Id="rId2" Type="http://schemas.openxmlformats.org/officeDocument/2006/relationships/video" Target="../media/media1.m4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hyperlink" Target="http://tap.gallaudet.edu/Conferences/TDI2013/" TargetMode="External"/><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01775"/>
            <a:ext cx="8382000" cy="147002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Video Communications </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on </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Go</a:t>
            </a:r>
          </a:p>
        </p:txBody>
      </p:sp>
      <p:sp>
        <p:nvSpPr>
          <p:cNvPr id="2050" name="Rectangle 3"/>
          <p:cNvSpPr>
            <a:spLocks noGrp="1" noChangeArrowheads="1"/>
          </p:cNvSpPr>
          <p:nvPr>
            <p:ph type="subTitle" idx="1"/>
          </p:nvPr>
        </p:nvSpPr>
        <p:spPr>
          <a:xfrm>
            <a:off x="3581400" y="2971800"/>
            <a:ext cx="5029200" cy="2133600"/>
          </a:xfrm>
        </p:spPr>
        <p:txBody>
          <a:bodyPr/>
          <a:lstStyle/>
          <a:p>
            <a:pPr algn="l" eaLnBrk="1" hangingPunct="1">
              <a:defRPr/>
            </a:pPr>
            <a:r>
              <a:rPr lang="en-US" dirty="0" smtClean="0"/>
              <a:t>Norman Williams</a:t>
            </a:r>
          </a:p>
          <a:p>
            <a:pPr algn="l" eaLnBrk="1" hangingPunct="1">
              <a:defRPr/>
            </a:pPr>
            <a:r>
              <a:rPr lang="en-US" dirty="0" smtClean="0"/>
              <a:t>Senior Research Engineer</a:t>
            </a:r>
          </a:p>
          <a:p>
            <a:pPr algn="l" eaLnBrk="1" hangingPunct="1">
              <a:defRPr/>
            </a:pPr>
            <a:endParaRPr lang="en-US" dirty="0" smtClean="0"/>
          </a:p>
          <a:p>
            <a:pPr algn="l" eaLnBrk="1" hangingPunct="1">
              <a:defRPr/>
            </a:pPr>
            <a:r>
              <a:rPr lang="en-US" dirty="0" smtClean="0"/>
              <a:t>Technology Access Program</a:t>
            </a:r>
          </a:p>
          <a:p>
            <a:pPr algn="l" eaLnBrk="1" hangingPunct="1">
              <a:defRPr/>
            </a:pPr>
            <a:r>
              <a:rPr lang="en-US" dirty="0" smtClean="0"/>
              <a:t>Gallaudet University</a:t>
            </a:r>
            <a:endParaRPr lang="en-US" dirty="0"/>
          </a:p>
        </p:txBody>
      </p:sp>
      <p:sp>
        <p:nvSpPr>
          <p:cNvPr id="13316" name="TextBox 2"/>
          <p:cNvSpPr txBox="1">
            <a:spLocks noChangeArrowheads="1"/>
          </p:cNvSpPr>
          <p:nvPr/>
        </p:nvSpPr>
        <p:spPr bwMode="auto">
          <a:xfrm>
            <a:off x="533400" y="6324600"/>
            <a:ext cx="7239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latin typeface="Calibri"/>
                <a:ea typeface="Calibri"/>
                <a:cs typeface="Calibri"/>
              </a:rPr>
              <a:t>TDI Conference</a:t>
            </a:r>
            <a:r>
              <a:rPr lang="en-US" sz="1800" dirty="0">
                <a:latin typeface="Calibri"/>
                <a:ea typeface="Calibri"/>
                <a:cs typeface="Calibri"/>
              </a:rPr>
              <a:t>, </a:t>
            </a:r>
            <a:r>
              <a:rPr lang="en-US" sz="1800" dirty="0" smtClean="0">
                <a:latin typeface="Calibri"/>
                <a:ea typeface="Calibri"/>
                <a:cs typeface="Calibri"/>
              </a:rPr>
              <a:t>Albuquerque, NM, October 16-20, 2013 </a:t>
            </a:r>
            <a:endParaRPr lang="en-US" sz="1800" dirty="0">
              <a:latin typeface="Calibri"/>
              <a:ea typeface="Calibri"/>
              <a:cs typeface="Calibri"/>
            </a:endParaRPr>
          </a:p>
        </p:txBody>
      </p:sp>
      <p:pic>
        <p:nvPicPr>
          <p:cNvPr id="3" name="Picture 2" descr="NormHead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124200"/>
            <a:ext cx="2057400" cy="229319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Interoperability testing</a:t>
            </a:r>
            <a:endParaRPr lang="en-US" dirty="0"/>
          </a:p>
        </p:txBody>
      </p:sp>
      <p:sp>
        <p:nvSpPr>
          <p:cNvPr id="4" name="Content Placeholder 3"/>
          <p:cNvSpPr>
            <a:spLocks noGrp="1"/>
          </p:cNvSpPr>
          <p:nvPr>
            <p:ph idx="1"/>
          </p:nvPr>
        </p:nvSpPr>
        <p:spPr/>
        <p:txBody>
          <a:bodyPr/>
          <a:lstStyle/>
          <a:p>
            <a:pPr>
              <a:defRPr/>
            </a:pPr>
            <a:r>
              <a:rPr lang="en-US" dirty="0" smtClean="0"/>
              <a:t>Tested devices, software and apps from 6 VRS providers: CAAG, Convo, Global VRS, Purple, Sorenson, and ZVRS</a:t>
            </a:r>
          </a:p>
          <a:p>
            <a:pPr marL="0" indent="0">
              <a:buNone/>
              <a:defRPr/>
            </a:pPr>
            <a:endParaRPr lang="en-US" dirty="0" smtClean="0"/>
          </a:p>
          <a:p>
            <a:pPr>
              <a:defRPr/>
            </a:pPr>
            <a:r>
              <a:rPr lang="en-US" dirty="0" smtClean="0"/>
              <a:t>Also tested three stand alone devices:</a:t>
            </a:r>
            <a:r>
              <a:rPr lang="en-US" dirty="0"/>
              <a:t> </a:t>
            </a:r>
            <a:r>
              <a:rPr lang="en-US" dirty="0" smtClean="0"/>
              <a:t>Purple’s Smart VP, </a:t>
            </a:r>
            <a:r>
              <a:rPr lang="en-US" dirty="0"/>
              <a:t>Sorenson </a:t>
            </a:r>
            <a:r>
              <a:rPr lang="en-US" dirty="0" smtClean="0"/>
              <a:t>nTouch VP </a:t>
            </a:r>
            <a:r>
              <a:rPr lang="en-US" dirty="0"/>
              <a:t>and ZVRS’s </a:t>
            </a:r>
            <a:r>
              <a:rPr lang="en-US" dirty="0" smtClean="0"/>
              <a:t>Z20 to verify if they can receive mobile calls</a:t>
            </a:r>
          </a:p>
        </p:txBody>
      </p:sp>
    </p:spTree>
    <p:extLst>
      <p:ext uri="{BB962C8B-B14F-4D97-AF65-F5344CB8AC3E}">
        <p14:creationId xmlns:p14="http://schemas.microsoft.com/office/powerpoint/2010/main" val="23042696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a:t>Interoperability testing</a:t>
            </a:r>
          </a:p>
        </p:txBody>
      </p:sp>
      <p:sp>
        <p:nvSpPr>
          <p:cNvPr id="4" name="Content Placeholder 3"/>
          <p:cNvSpPr>
            <a:spLocks noGrp="1"/>
          </p:cNvSpPr>
          <p:nvPr>
            <p:ph idx="1"/>
          </p:nvPr>
        </p:nvSpPr>
        <p:spPr/>
        <p:txBody>
          <a:bodyPr/>
          <a:lstStyle/>
          <a:p>
            <a:pPr>
              <a:defRPr/>
            </a:pPr>
            <a:r>
              <a:rPr lang="en-US" dirty="0" smtClean="0"/>
              <a:t>Last year at the NAD conference, we showed that mobile VRS interoperability was bad.</a:t>
            </a:r>
          </a:p>
          <a:p>
            <a:pPr>
              <a:defRPr/>
            </a:pPr>
            <a:r>
              <a:rPr lang="en-US" dirty="0" smtClean="0"/>
              <a:t>Has this changed?</a:t>
            </a:r>
          </a:p>
          <a:p>
            <a:pPr>
              <a:defRPr/>
            </a:pPr>
            <a:r>
              <a:rPr lang="en-US" dirty="0" smtClean="0"/>
              <a:t>We ran tests to find out -</a:t>
            </a:r>
          </a:p>
        </p:txBody>
      </p:sp>
    </p:spTree>
    <p:extLst>
      <p:ext uri="{BB962C8B-B14F-4D97-AF65-F5344CB8AC3E}">
        <p14:creationId xmlns:p14="http://schemas.microsoft.com/office/powerpoint/2010/main" val="18095967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Testing lab</a:t>
            </a:r>
            <a:endParaRPr lang="en-US" dirty="0"/>
          </a:p>
        </p:txBody>
      </p:sp>
      <p:sp>
        <p:nvSpPr>
          <p:cNvPr id="4" name="Content Placeholder 3"/>
          <p:cNvSpPr>
            <a:spLocks noGrp="1"/>
          </p:cNvSpPr>
          <p:nvPr>
            <p:ph idx="1"/>
          </p:nvPr>
        </p:nvSpPr>
        <p:spPr/>
        <p:txBody>
          <a:bodyPr/>
          <a:lstStyle/>
          <a:p>
            <a:pPr marL="0" indent="0">
              <a:buNone/>
              <a:defRPr/>
            </a:pPr>
            <a:endParaRPr lang="en-US" dirty="0" smtClean="0"/>
          </a:p>
          <a:p>
            <a:pPr lvl="1">
              <a:defRPr/>
            </a:pPr>
            <a:endParaRPr lang="en-US" dirty="0"/>
          </a:p>
        </p:txBody>
      </p:sp>
      <p:pic>
        <p:nvPicPr>
          <p:cNvPr id="3" name="Picture 2" descr="Norman Williams is sitting in the lab. There are shelves with rows and rows of different videophones, computers, and tablets." title="Picture of our testing environment at Gallaude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100" y="1524000"/>
            <a:ext cx="7543800" cy="5077222"/>
          </a:xfrm>
          <a:prstGeom prst="rect">
            <a:avLst/>
          </a:prstGeom>
        </p:spPr>
      </p:pic>
    </p:spTree>
    <p:extLst>
      <p:ext uri="{BB962C8B-B14F-4D97-AF65-F5344CB8AC3E}">
        <p14:creationId xmlns:p14="http://schemas.microsoft.com/office/powerpoint/2010/main" val="14853564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Call Test Matrix</a:t>
            </a:r>
            <a:endParaRPr lang="en-US" dirty="0"/>
          </a:p>
        </p:txBody>
      </p:sp>
      <p:pic>
        <p:nvPicPr>
          <p:cNvPr id="9" name="Picture 8"/>
          <p:cNvPicPr>
            <a:picLocks noChangeAspect="1"/>
          </p:cNvPicPr>
          <p:nvPr/>
        </p:nvPicPr>
        <p:blipFill>
          <a:blip r:embed="rId3"/>
          <a:stretch>
            <a:fillRect/>
          </a:stretch>
        </p:blipFill>
        <p:spPr>
          <a:xfrm>
            <a:off x="457200" y="1524000"/>
            <a:ext cx="8229600" cy="5092700"/>
          </a:xfrm>
          <a:prstGeom prst="rect">
            <a:avLst/>
          </a:prstGeom>
        </p:spPr>
      </p:pic>
    </p:spTree>
    <p:extLst>
      <p:ext uri="{BB962C8B-B14F-4D97-AF65-F5344CB8AC3E}">
        <p14:creationId xmlns:p14="http://schemas.microsoft.com/office/powerpoint/2010/main" val="40083751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Testing method</a:t>
            </a:r>
            <a:endParaRPr lang="en-US" dirty="0"/>
          </a:p>
        </p:txBody>
      </p:sp>
      <p:sp>
        <p:nvSpPr>
          <p:cNvPr id="4" name="Content Placeholder 3"/>
          <p:cNvSpPr>
            <a:spLocks noGrp="1"/>
          </p:cNvSpPr>
          <p:nvPr>
            <p:ph idx="1"/>
          </p:nvPr>
        </p:nvSpPr>
        <p:spPr/>
        <p:txBody>
          <a:bodyPr/>
          <a:lstStyle/>
          <a:p>
            <a:pPr>
              <a:defRPr/>
            </a:pPr>
            <a:r>
              <a:rPr lang="en-US" dirty="0" smtClean="0"/>
              <a:t>Test </a:t>
            </a:r>
            <a:r>
              <a:rPr lang="en-US" dirty="0"/>
              <a:t>live </a:t>
            </a:r>
            <a:r>
              <a:rPr lang="en-US" dirty="0" smtClean="0"/>
              <a:t>call </a:t>
            </a:r>
            <a:r>
              <a:rPr lang="en-US" dirty="0"/>
              <a:t>from and to each </a:t>
            </a:r>
            <a:r>
              <a:rPr lang="en-US" dirty="0" smtClean="0"/>
              <a:t>device/app</a:t>
            </a:r>
          </a:p>
          <a:p>
            <a:pPr marL="0" indent="0">
              <a:buNone/>
              <a:defRPr/>
            </a:pPr>
            <a:endParaRPr lang="en-US" dirty="0"/>
          </a:p>
          <a:p>
            <a:pPr>
              <a:defRPr/>
            </a:pPr>
            <a:r>
              <a:rPr lang="en-US" dirty="0" smtClean="0"/>
              <a:t>Test </a:t>
            </a:r>
            <a:r>
              <a:rPr lang="en-US" dirty="0"/>
              <a:t>leaving message on answering </a:t>
            </a:r>
            <a:r>
              <a:rPr lang="en-US" dirty="0" smtClean="0"/>
              <a:t>machine</a:t>
            </a:r>
          </a:p>
          <a:p>
            <a:pPr lvl="1">
              <a:defRPr/>
            </a:pPr>
            <a:r>
              <a:rPr lang="en-US" dirty="0" smtClean="0"/>
              <a:t>Press “reject call” on answering phone to force answering machine on</a:t>
            </a:r>
          </a:p>
          <a:p>
            <a:pPr lvl="1">
              <a:defRPr/>
            </a:pPr>
            <a:r>
              <a:rPr lang="en-US" dirty="0" smtClean="0"/>
              <a:t>One limitation: Some phones may behave differently if you just let the call ring – but this would have taken too long for all calls</a:t>
            </a:r>
            <a:endParaRPr lang="en-US" dirty="0"/>
          </a:p>
        </p:txBody>
      </p:sp>
    </p:spTree>
    <p:extLst>
      <p:ext uri="{BB962C8B-B14F-4D97-AF65-F5344CB8AC3E}">
        <p14:creationId xmlns:p14="http://schemas.microsoft.com/office/powerpoint/2010/main" val="245762915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Testing method</a:t>
            </a:r>
            <a:endParaRPr lang="en-US" dirty="0"/>
          </a:p>
        </p:txBody>
      </p:sp>
      <p:sp>
        <p:nvSpPr>
          <p:cNvPr id="4" name="Content Placeholder 3"/>
          <p:cNvSpPr>
            <a:spLocks noGrp="1"/>
          </p:cNvSpPr>
          <p:nvPr>
            <p:ph idx="1"/>
          </p:nvPr>
        </p:nvSpPr>
        <p:spPr/>
        <p:txBody>
          <a:bodyPr/>
          <a:lstStyle/>
          <a:p>
            <a:pPr>
              <a:defRPr/>
            </a:pPr>
            <a:r>
              <a:rPr lang="en-US" dirty="0"/>
              <a:t>11 x 14 (11 app +  3 VPs) = 308 calls total</a:t>
            </a:r>
          </a:p>
          <a:p>
            <a:pPr>
              <a:defRPr/>
            </a:pPr>
            <a:r>
              <a:rPr lang="en-US" dirty="0" smtClean="0"/>
              <a:t>All calls use either </a:t>
            </a:r>
            <a:r>
              <a:rPr lang="en-US" dirty="0" err="1" smtClean="0"/>
              <a:t>Wifi</a:t>
            </a:r>
            <a:r>
              <a:rPr lang="en-US" dirty="0" smtClean="0"/>
              <a:t> or Ethernet. No cellular test calls are used</a:t>
            </a:r>
          </a:p>
          <a:p>
            <a:pPr>
              <a:defRPr/>
            </a:pPr>
            <a:r>
              <a:rPr lang="en-US" dirty="0" err="1" smtClean="0"/>
              <a:t>WiFi</a:t>
            </a:r>
            <a:r>
              <a:rPr lang="en-US" dirty="0" smtClean="0"/>
              <a:t> tests were done on consumer-grade routers typical of homes for each side of mobile test calls (2 routers)</a:t>
            </a:r>
          </a:p>
          <a:p>
            <a:pPr>
              <a:defRPr/>
            </a:pPr>
            <a:r>
              <a:rPr lang="en-US" dirty="0" smtClean="0"/>
              <a:t>Each side of call tests uses different </a:t>
            </a:r>
            <a:r>
              <a:rPr lang="en-US" dirty="0" err="1" smtClean="0"/>
              <a:t>Wifi</a:t>
            </a:r>
            <a:r>
              <a:rPr lang="en-US" dirty="0" smtClean="0"/>
              <a:t> router behind NAT and a different public IP address to simulate real world</a:t>
            </a:r>
            <a:endParaRPr lang="en-US" dirty="0"/>
          </a:p>
        </p:txBody>
      </p:sp>
    </p:spTree>
    <p:extLst>
      <p:ext uri="{BB962C8B-B14F-4D97-AF65-F5344CB8AC3E}">
        <p14:creationId xmlns:p14="http://schemas.microsoft.com/office/powerpoint/2010/main" val="35804936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Interoperability Issues</a:t>
            </a:r>
            <a:endParaRPr lang="en-US" dirty="0"/>
          </a:p>
        </p:txBody>
      </p:sp>
      <p:sp>
        <p:nvSpPr>
          <p:cNvPr id="4" name="Content Placeholder 3"/>
          <p:cNvSpPr>
            <a:spLocks noGrp="1"/>
          </p:cNvSpPr>
          <p:nvPr>
            <p:ph idx="1"/>
          </p:nvPr>
        </p:nvSpPr>
        <p:spPr/>
        <p:txBody>
          <a:bodyPr/>
          <a:lstStyle/>
          <a:p>
            <a:pPr>
              <a:defRPr/>
            </a:pPr>
            <a:r>
              <a:rPr lang="en-US" dirty="0"/>
              <a:t>Some highlights:</a:t>
            </a:r>
          </a:p>
          <a:p>
            <a:pPr lvl="1">
              <a:defRPr/>
            </a:pPr>
            <a:r>
              <a:rPr lang="en-US" dirty="0" smtClean="0"/>
              <a:t>Mobile </a:t>
            </a:r>
            <a:r>
              <a:rPr lang="en-US" dirty="0"/>
              <a:t>apps </a:t>
            </a:r>
            <a:r>
              <a:rPr lang="en-US" dirty="0" smtClean="0"/>
              <a:t>have improved since last year</a:t>
            </a:r>
            <a:endParaRPr lang="en-US" dirty="0"/>
          </a:p>
          <a:p>
            <a:pPr lvl="1">
              <a:defRPr/>
            </a:pPr>
            <a:r>
              <a:rPr lang="en-US" dirty="0"/>
              <a:t>Live calls work better than leaving </a:t>
            </a:r>
            <a:r>
              <a:rPr lang="en-US" dirty="0" smtClean="0"/>
              <a:t>messages</a:t>
            </a:r>
          </a:p>
          <a:p>
            <a:pPr lvl="1">
              <a:defRPr/>
            </a:pPr>
            <a:endParaRPr lang="en-US" dirty="0"/>
          </a:p>
          <a:p>
            <a:pPr>
              <a:defRPr/>
            </a:pPr>
            <a:r>
              <a:rPr lang="en-US" dirty="0" smtClean="0"/>
              <a:t>Full results on our web site (link is shown on final slide)</a:t>
            </a:r>
            <a:endParaRPr lang="en-US" dirty="0"/>
          </a:p>
        </p:txBody>
      </p:sp>
    </p:spTree>
    <p:extLst>
      <p:ext uri="{BB962C8B-B14F-4D97-AF65-F5344CB8AC3E}">
        <p14:creationId xmlns:p14="http://schemas.microsoft.com/office/powerpoint/2010/main" val="15737300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Interoperability Issues</a:t>
            </a:r>
            <a:endParaRPr lang="en-US" dirty="0"/>
          </a:p>
        </p:txBody>
      </p:sp>
      <p:sp>
        <p:nvSpPr>
          <p:cNvPr id="4" name="Content Placeholder 3"/>
          <p:cNvSpPr>
            <a:spLocks noGrp="1"/>
          </p:cNvSpPr>
          <p:nvPr>
            <p:ph idx="1"/>
          </p:nvPr>
        </p:nvSpPr>
        <p:spPr/>
        <p:txBody>
          <a:bodyPr/>
          <a:lstStyle/>
          <a:p>
            <a:pPr>
              <a:defRPr/>
            </a:pPr>
            <a:r>
              <a:rPr lang="en-US" dirty="0" smtClean="0"/>
              <a:t>Convo:</a:t>
            </a:r>
          </a:p>
          <a:p>
            <a:pPr lvl="1">
              <a:defRPr/>
            </a:pPr>
            <a:r>
              <a:rPr lang="en-US" dirty="0" smtClean="0"/>
              <a:t>Calling </a:t>
            </a:r>
            <a:r>
              <a:rPr lang="en-US" dirty="0"/>
              <a:t>to any Purple videophone resulted in Purple VRS call instead of point to point calls</a:t>
            </a:r>
          </a:p>
          <a:p>
            <a:pPr lvl="1">
              <a:defRPr/>
            </a:pPr>
            <a:r>
              <a:rPr lang="en-US" dirty="0"/>
              <a:t>Receiving nTouch mobile calls caused black video on Convo side</a:t>
            </a:r>
          </a:p>
          <a:p>
            <a:pPr lvl="1">
              <a:defRPr/>
            </a:pPr>
            <a:r>
              <a:rPr lang="en-US" dirty="0"/>
              <a:t>Convo app making calls to CAAGVRS app did not ring </a:t>
            </a:r>
          </a:p>
        </p:txBody>
      </p:sp>
    </p:spTree>
    <p:extLst>
      <p:ext uri="{BB962C8B-B14F-4D97-AF65-F5344CB8AC3E}">
        <p14:creationId xmlns:p14="http://schemas.microsoft.com/office/powerpoint/2010/main" val="167857396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a:t>Interoperability Issues</a:t>
            </a:r>
          </a:p>
        </p:txBody>
      </p:sp>
      <p:sp>
        <p:nvSpPr>
          <p:cNvPr id="4" name="Content Placeholder 3"/>
          <p:cNvSpPr>
            <a:spLocks noGrp="1"/>
          </p:cNvSpPr>
          <p:nvPr>
            <p:ph idx="1"/>
          </p:nvPr>
        </p:nvSpPr>
        <p:spPr/>
        <p:txBody>
          <a:bodyPr/>
          <a:lstStyle/>
          <a:p>
            <a:pPr>
              <a:defRPr/>
            </a:pPr>
            <a:r>
              <a:rPr lang="en-US" dirty="0" smtClean="0"/>
              <a:t>CAAGVRS:</a:t>
            </a:r>
          </a:p>
          <a:p>
            <a:pPr lvl="1">
              <a:defRPr/>
            </a:pPr>
            <a:r>
              <a:rPr lang="en-US" dirty="0"/>
              <a:t>CAAGVRS </a:t>
            </a:r>
            <a:r>
              <a:rPr lang="en-US" dirty="0" err="1"/>
              <a:t>iOS</a:t>
            </a:r>
            <a:r>
              <a:rPr lang="en-US" dirty="0"/>
              <a:t> app calling to either </a:t>
            </a:r>
            <a:r>
              <a:rPr lang="en-US" dirty="0" err="1"/>
              <a:t>iOS</a:t>
            </a:r>
            <a:r>
              <a:rPr lang="en-US" dirty="0"/>
              <a:t> or Android app of CAAGVRS resulted into black </a:t>
            </a:r>
            <a:r>
              <a:rPr lang="en-US" dirty="0" smtClean="0"/>
              <a:t>videos</a:t>
            </a:r>
          </a:p>
          <a:p>
            <a:pPr lvl="1">
              <a:defRPr/>
            </a:pPr>
            <a:r>
              <a:rPr lang="en-US" dirty="0" smtClean="0"/>
              <a:t>Convo </a:t>
            </a:r>
            <a:r>
              <a:rPr lang="en-US" dirty="0"/>
              <a:t>app calling to CAAGVRS apps did not </a:t>
            </a:r>
            <a:r>
              <a:rPr lang="en-US" dirty="0" smtClean="0"/>
              <a:t>ring</a:t>
            </a:r>
          </a:p>
          <a:p>
            <a:pPr lvl="1">
              <a:defRPr/>
            </a:pPr>
            <a:r>
              <a:rPr lang="en-US" dirty="0" smtClean="0"/>
              <a:t>No </a:t>
            </a:r>
            <a:r>
              <a:rPr lang="en-US" dirty="0"/>
              <a:t>answering machine offered for CAAGVRS </a:t>
            </a:r>
            <a:r>
              <a:rPr lang="en-US" dirty="0" smtClean="0"/>
              <a:t>customers</a:t>
            </a:r>
          </a:p>
          <a:p>
            <a:pPr lvl="1">
              <a:defRPr/>
            </a:pPr>
            <a:r>
              <a:rPr lang="en-US" dirty="0" smtClean="0"/>
              <a:t>Black </a:t>
            </a:r>
            <a:r>
              <a:rPr lang="en-US" dirty="0"/>
              <a:t>video seen on CAAGVRS apps from nTouch app calls </a:t>
            </a:r>
            <a:endParaRPr lang="en-US" dirty="0" smtClean="0"/>
          </a:p>
        </p:txBody>
      </p:sp>
    </p:spTree>
    <p:extLst>
      <p:ext uri="{BB962C8B-B14F-4D97-AF65-F5344CB8AC3E}">
        <p14:creationId xmlns:p14="http://schemas.microsoft.com/office/powerpoint/2010/main" val="21831810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a:t>Interoperability Issues</a:t>
            </a:r>
          </a:p>
        </p:txBody>
      </p:sp>
      <p:sp>
        <p:nvSpPr>
          <p:cNvPr id="4" name="Content Placeholder 3"/>
          <p:cNvSpPr>
            <a:spLocks noGrp="1"/>
          </p:cNvSpPr>
          <p:nvPr>
            <p:ph idx="1"/>
          </p:nvPr>
        </p:nvSpPr>
        <p:spPr/>
        <p:txBody>
          <a:bodyPr/>
          <a:lstStyle/>
          <a:p>
            <a:pPr>
              <a:defRPr/>
            </a:pPr>
            <a:r>
              <a:rPr lang="en-US" dirty="0" smtClean="0"/>
              <a:t>Global VRS:</a:t>
            </a:r>
          </a:p>
          <a:p>
            <a:pPr lvl="1">
              <a:defRPr/>
            </a:pPr>
            <a:r>
              <a:rPr lang="en-US" dirty="0"/>
              <a:t>Can not receive </a:t>
            </a:r>
            <a:r>
              <a:rPr lang="en-US" dirty="0" smtClean="0"/>
              <a:t>calls in our test accounts but can make calls fine</a:t>
            </a:r>
          </a:p>
          <a:p>
            <a:pPr lvl="1">
              <a:defRPr/>
            </a:pPr>
            <a:r>
              <a:rPr lang="en-US" dirty="0" smtClean="0"/>
              <a:t>No </a:t>
            </a:r>
            <a:r>
              <a:rPr lang="en-US" dirty="0"/>
              <a:t>answering machine offered for CAAGVRS customers </a:t>
            </a:r>
            <a:endParaRPr lang="en-US" dirty="0" smtClean="0"/>
          </a:p>
        </p:txBody>
      </p:sp>
    </p:spTree>
    <p:extLst>
      <p:ext uri="{BB962C8B-B14F-4D97-AF65-F5344CB8AC3E}">
        <p14:creationId xmlns:p14="http://schemas.microsoft.com/office/powerpoint/2010/main" val="27787838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Overview</a:t>
            </a:r>
            <a:endParaRPr lang="en-US" dirty="0"/>
          </a:p>
        </p:txBody>
      </p:sp>
      <p:sp>
        <p:nvSpPr>
          <p:cNvPr id="4" name="Content Placeholder 3"/>
          <p:cNvSpPr>
            <a:spLocks noGrp="1"/>
          </p:cNvSpPr>
          <p:nvPr>
            <p:ph idx="1"/>
          </p:nvPr>
        </p:nvSpPr>
        <p:spPr/>
        <p:txBody>
          <a:bodyPr/>
          <a:lstStyle/>
          <a:p>
            <a:pPr>
              <a:defRPr/>
            </a:pPr>
            <a:r>
              <a:rPr lang="en-US" dirty="0" smtClean="0"/>
              <a:t>Who we are</a:t>
            </a:r>
          </a:p>
          <a:p>
            <a:pPr>
              <a:defRPr/>
            </a:pPr>
            <a:r>
              <a:rPr lang="en-US" dirty="0" smtClean="0"/>
              <a:t>The state of mobile video calling today</a:t>
            </a:r>
          </a:p>
          <a:p>
            <a:pPr lvl="1">
              <a:defRPr/>
            </a:pPr>
            <a:r>
              <a:rPr lang="en-US" dirty="0" smtClean="0"/>
              <a:t>Interoperability of videophones</a:t>
            </a:r>
          </a:p>
          <a:p>
            <a:pPr lvl="1">
              <a:defRPr/>
            </a:pPr>
            <a:r>
              <a:rPr lang="en-US" dirty="0" smtClean="0"/>
              <a:t>Testing results</a:t>
            </a:r>
          </a:p>
          <a:p>
            <a:pPr>
              <a:defRPr/>
            </a:pPr>
            <a:r>
              <a:rPr lang="en-US" dirty="0"/>
              <a:t>Sample of video </a:t>
            </a:r>
            <a:r>
              <a:rPr lang="en-US" dirty="0" smtClean="0"/>
              <a:t>calls</a:t>
            </a:r>
          </a:p>
          <a:p>
            <a:pPr>
              <a:defRPr/>
            </a:pPr>
            <a:r>
              <a:rPr lang="en-US" dirty="0" smtClean="0"/>
              <a:t>Battery tests</a:t>
            </a:r>
          </a:p>
          <a:p>
            <a:pPr lvl="1">
              <a:defRPr/>
            </a:pPr>
            <a:r>
              <a:rPr lang="en-US" dirty="0" smtClean="0"/>
              <a:t>Idle 6 hours test</a:t>
            </a:r>
          </a:p>
          <a:p>
            <a:pPr lvl="1">
              <a:defRPr/>
            </a:pPr>
            <a:r>
              <a:rPr lang="en-US" dirty="0" smtClean="0"/>
              <a:t>10 minutes in call test</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a:t>Interoperability Issues</a:t>
            </a:r>
          </a:p>
        </p:txBody>
      </p:sp>
      <p:sp>
        <p:nvSpPr>
          <p:cNvPr id="4" name="Content Placeholder 3"/>
          <p:cNvSpPr>
            <a:spLocks noGrp="1"/>
          </p:cNvSpPr>
          <p:nvPr>
            <p:ph idx="1"/>
          </p:nvPr>
        </p:nvSpPr>
        <p:spPr/>
        <p:txBody>
          <a:bodyPr/>
          <a:lstStyle/>
          <a:p>
            <a:pPr>
              <a:defRPr/>
            </a:pPr>
            <a:r>
              <a:rPr lang="en-US" dirty="0" smtClean="0"/>
              <a:t>Purple:</a:t>
            </a:r>
          </a:p>
          <a:p>
            <a:pPr lvl="1">
              <a:defRPr/>
            </a:pPr>
            <a:r>
              <a:rPr lang="en-US" dirty="0" smtClean="0"/>
              <a:t>Convo calling </a:t>
            </a:r>
            <a:r>
              <a:rPr lang="en-US" dirty="0"/>
              <a:t>to any Purple videophone resulted in Purple VRS call instead of point to point </a:t>
            </a:r>
            <a:r>
              <a:rPr lang="en-US" dirty="0" smtClean="0"/>
              <a:t>calls</a:t>
            </a:r>
          </a:p>
          <a:p>
            <a:pPr lvl="1">
              <a:defRPr/>
            </a:pPr>
            <a:r>
              <a:rPr lang="en-US" dirty="0" smtClean="0"/>
              <a:t>Can't </a:t>
            </a:r>
            <a:r>
              <a:rPr lang="en-US" dirty="0"/>
              <a:t>receive nTouch Android </a:t>
            </a:r>
            <a:r>
              <a:rPr lang="en-US" dirty="0" smtClean="0"/>
              <a:t>calls</a:t>
            </a:r>
          </a:p>
          <a:p>
            <a:pPr lvl="1">
              <a:defRPr/>
            </a:pPr>
            <a:r>
              <a:rPr lang="en-US" dirty="0" smtClean="0"/>
              <a:t>ZVRS </a:t>
            </a:r>
            <a:r>
              <a:rPr lang="en-US" dirty="0"/>
              <a:t>callers can't see Purple answering machine </a:t>
            </a:r>
            <a:r>
              <a:rPr lang="en-US" dirty="0" smtClean="0"/>
              <a:t>greetings</a:t>
            </a:r>
          </a:p>
        </p:txBody>
      </p:sp>
    </p:spTree>
    <p:extLst>
      <p:ext uri="{BB962C8B-B14F-4D97-AF65-F5344CB8AC3E}">
        <p14:creationId xmlns:p14="http://schemas.microsoft.com/office/powerpoint/2010/main" val="22665627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a:t>Interoperability Issues</a:t>
            </a:r>
          </a:p>
        </p:txBody>
      </p:sp>
      <p:sp>
        <p:nvSpPr>
          <p:cNvPr id="4" name="Content Placeholder 3"/>
          <p:cNvSpPr>
            <a:spLocks noGrp="1"/>
          </p:cNvSpPr>
          <p:nvPr>
            <p:ph idx="1"/>
          </p:nvPr>
        </p:nvSpPr>
        <p:spPr>
          <a:xfrm>
            <a:off x="457200" y="1371600"/>
            <a:ext cx="8229600" cy="4525963"/>
          </a:xfrm>
        </p:spPr>
        <p:txBody>
          <a:bodyPr/>
          <a:lstStyle/>
          <a:p>
            <a:pPr>
              <a:defRPr/>
            </a:pPr>
            <a:r>
              <a:rPr lang="en-US" dirty="0" smtClean="0"/>
              <a:t>Sorenson:</a:t>
            </a:r>
          </a:p>
          <a:p>
            <a:pPr lvl="1">
              <a:defRPr/>
            </a:pPr>
            <a:r>
              <a:rPr lang="en-US" dirty="0"/>
              <a:t>Unable to accept </a:t>
            </a:r>
            <a:r>
              <a:rPr lang="en-US" dirty="0" smtClean="0"/>
              <a:t>messages on answering machine from non-Sorenson callers</a:t>
            </a:r>
          </a:p>
          <a:p>
            <a:pPr lvl="1">
              <a:defRPr/>
            </a:pPr>
            <a:r>
              <a:rPr lang="en-US" dirty="0" smtClean="0"/>
              <a:t> ZVRS </a:t>
            </a:r>
            <a:r>
              <a:rPr lang="en-US" dirty="0"/>
              <a:t>answering machine greeting gets stuck on CONNECTING TO ANSWERING </a:t>
            </a:r>
            <a:r>
              <a:rPr lang="en-US" dirty="0" smtClean="0"/>
              <a:t>MACHINE graphic</a:t>
            </a:r>
          </a:p>
          <a:p>
            <a:pPr lvl="1">
              <a:defRPr/>
            </a:pPr>
            <a:r>
              <a:rPr lang="en-US" dirty="0" smtClean="0"/>
              <a:t>Receiving </a:t>
            </a:r>
            <a:r>
              <a:rPr lang="en-US" dirty="0"/>
              <a:t>mobile calls from nTouch mobile calls caused black video on Convo </a:t>
            </a:r>
            <a:endParaRPr lang="en-US" dirty="0" smtClean="0"/>
          </a:p>
          <a:p>
            <a:pPr lvl="1">
              <a:defRPr/>
            </a:pPr>
            <a:r>
              <a:rPr lang="en-US" dirty="0" smtClean="0"/>
              <a:t>nTouch </a:t>
            </a:r>
            <a:r>
              <a:rPr lang="en-US" dirty="0"/>
              <a:t>Android calls can't connect to Purple mobile apps and Purple </a:t>
            </a:r>
            <a:r>
              <a:rPr lang="en-US" dirty="0" err="1"/>
              <a:t>SmartVP</a:t>
            </a:r>
            <a:r>
              <a:rPr lang="en-US" dirty="0"/>
              <a:t> (</a:t>
            </a:r>
            <a:r>
              <a:rPr lang="en-US" dirty="0" err="1"/>
              <a:t>iOS</a:t>
            </a:r>
            <a:r>
              <a:rPr lang="en-US" dirty="0"/>
              <a:t> </a:t>
            </a:r>
            <a:r>
              <a:rPr lang="en-US" dirty="0" smtClean="0"/>
              <a:t>nTouch worked fine) </a:t>
            </a:r>
          </a:p>
        </p:txBody>
      </p:sp>
    </p:spTree>
    <p:extLst>
      <p:ext uri="{BB962C8B-B14F-4D97-AF65-F5344CB8AC3E}">
        <p14:creationId xmlns:p14="http://schemas.microsoft.com/office/powerpoint/2010/main" val="321237863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a:t>Interoperability Issues</a:t>
            </a:r>
          </a:p>
        </p:txBody>
      </p:sp>
      <p:sp>
        <p:nvSpPr>
          <p:cNvPr id="4" name="Content Placeholder 3"/>
          <p:cNvSpPr>
            <a:spLocks noGrp="1"/>
          </p:cNvSpPr>
          <p:nvPr>
            <p:ph idx="1"/>
          </p:nvPr>
        </p:nvSpPr>
        <p:spPr>
          <a:xfrm>
            <a:off x="533400" y="1295400"/>
            <a:ext cx="8229600" cy="4525963"/>
          </a:xfrm>
        </p:spPr>
        <p:txBody>
          <a:bodyPr/>
          <a:lstStyle/>
          <a:p>
            <a:pPr>
              <a:defRPr/>
            </a:pPr>
            <a:r>
              <a:rPr lang="en-US" dirty="0" smtClean="0"/>
              <a:t>ZVRS:</a:t>
            </a:r>
          </a:p>
          <a:p>
            <a:pPr lvl="1">
              <a:defRPr/>
            </a:pPr>
            <a:r>
              <a:rPr lang="en-US" dirty="0"/>
              <a:t>Z4 Android to Z20 resulted black video on Z4 </a:t>
            </a:r>
            <a:r>
              <a:rPr lang="en-US" dirty="0" smtClean="0"/>
              <a:t>side. Was told Z5 Android will solve this soon.</a:t>
            </a:r>
          </a:p>
          <a:p>
            <a:pPr lvl="1">
              <a:defRPr/>
            </a:pPr>
            <a:r>
              <a:rPr lang="en-US" dirty="0" smtClean="0"/>
              <a:t>Black </a:t>
            </a:r>
            <a:r>
              <a:rPr lang="en-US" dirty="0"/>
              <a:t>video on ZVRS app/device of Purple answering machine </a:t>
            </a:r>
            <a:r>
              <a:rPr lang="en-US" dirty="0" smtClean="0"/>
              <a:t>greetings</a:t>
            </a:r>
          </a:p>
          <a:p>
            <a:pPr lvl="1">
              <a:defRPr/>
            </a:pPr>
            <a:r>
              <a:rPr lang="en-US" dirty="0" smtClean="0"/>
              <a:t>nTouch </a:t>
            </a:r>
            <a:r>
              <a:rPr lang="en-US" dirty="0"/>
              <a:t>calls leaving answering machine on ZVRS will get stuck on "CONNECTING TO ANSWERING MACHINE" </a:t>
            </a:r>
            <a:r>
              <a:rPr lang="en-US" dirty="0" smtClean="0"/>
              <a:t>graphic</a:t>
            </a:r>
          </a:p>
          <a:p>
            <a:pPr lvl="1">
              <a:defRPr/>
            </a:pPr>
            <a:r>
              <a:rPr lang="en-US" dirty="0" smtClean="0"/>
              <a:t>Z5 </a:t>
            </a:r>
            <a:r>
              <a:rPr lang="en-US" dirty="0"/>
              <a:t>mobile </a:t>
            </a:r>
            <a:r>
              <a:rPr lang="en-US" dirty="0" smtClean="0"/>
              <a:t>on iPhone/</a:t>
            </a:r>
            <a:r>
              <a:rPr lang="en-US" dirty="0" err="1" smtClean="0"/>
              <a:t>iPad</a:t>
            </a:r>
            <a:r>
              <a:rPr lang="en-US" dirty="0" smtClean="0"/>
              <a:t> calls </a:t>
            </a:r>
            <a:r>
              <a:rPr lang="en-US" dirty="0"/>
              <a:t>get stuck with RINGING or DIALTONE message on completed calls to providers without answering machine </a:t>
            </a:r>
            <a:endParaRPr lang="en-US" dirty="0" smtClean="0"/>
          </a:p>
        </p:txBody>
      </p:sp>
    </p:spTree>
    <p:extLst>
      <p:ext uri="{BB962C8B-B14F-4D97-AF65-F5344CB8AC3E}">
        <p14:creationId xmlns:p14="http://schemas.microsoft.com/office/powerpoint/2010/main" val="318358955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Types of problems</a:t>
            </a:r>
            <a:endParaRPr lang="en-US" dirty="0"/>
          </a:p>
        </p:txBody>
      </p:sp>
      <p:sp>
        <p:nvSpPr>
          <p:cNvPr id="4" name="Content Placeholder 3"/>
          <p:cNvSpPr>
            <a:spLocks noGrp="1"/>
          </p:cNvSpPr>
          <p:nvPr>
            <p:ph idx="1"/>
          </p:nvPr>
        </p:nvSpPr>
        <p:spPr/>
        <p:txBody>
          <a:bodyPr/>
          <a:lstStyle/>
          <a:p>
            <a:pPr>
              <a:defRPr/>
            </a:pPr>
            <a:r>
              <a:rPr lang="en-US" dirty="0" smtClean="0"/>
              <a:t>Videophone does not ring</a:t>
            </a:r>
          </a:p>
          <a:p>
            <a:pPr lvl="1">
              <a:defRPr/>
            </a:pPr>
            <a:r>
              <a:rPr lang="en-US" dirty="0" smtClean="0"/>
              <a:t>… you have no idea that someone called</a:t>
            </a:r>
          </a:p>
          <a:p>
            <a:pPr>
              <a:defRPr/>
            </a:pPr>
            <a:r>
              <a:rPr lang="en-US" dirty="0" smtClean="0"/>
              <a:t>Black/green screen</a:t>
            </a:r>
          </a:p>
          <a:p>
            <a:pPr lvl="1">
              <a:defRPr/>
            </a:pPr>
            <a:r>
              <a:rPr lang="en-US" dirty="0" smtClean="0"/>
              <a:t>… the caller can’t see you or vice versa</a:t>
            </a:r>
          </a:p>
          <a:p>
            <a:pPr>
              <a:defRPr/>
            </a:pPr>
            <a:r>
              <a:rPr lang="en-US" dirty="0" smtClean="0"/>
              <a:t>Poor video</a:t>
            </a:r>
          </a:p>
          <a:p>
            <a:pPr lvl="1">
              <a:defRPr/>
            </a:pPr>
            <a:r>
              <a:rPr lang="en-US" dirty="0" smtClean="0"/>
              <a:t>… you can’t do conversation well</a:t>
            </a:r>
          </a:p>
          <a:p>
            <a:pPr>
              <a:defRPr/>
            </a:pPr>
            <a:r>
              <a:rPr lang="en-US" dirty="0" smtClean="0"/>
              <a:t>Answering machine does not work</a:t>
            </a:r>
          </a:p>
          <a:p>
            <a:pPr lvl="1">
              <a:defRPr/>
            </a:pPr>
            <a:r>
              <a:rPr lang="en-US" dirty="0" smtClean="0"/>
              <a:t>… people can’t leave messages for you</a:t>
            </a:r>
          </a:p>
        </p:txBody>
      </p:sp>
    </p:spTree>
    <p:extLst>
      <p:ext uri="{BB962C8B-B14F-4D97-AF65-F5344CB8AC3E}">
        <p14:creationId xmlns:p14="http://schemas.microsoft.com/office/powerpoint/2010/main" val="337829101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Statistics</a:t>
            </a:r>
            <a:endParaRPr lang="en-US" dirty="0"/>
          </a:p>
        </p:txBody>
      </p:sp>
      <p:sp>
        <p:nvSpPr>
          <p:cNvPr id="4" name="Content Placeholder 3"/>
          <p:cNvSpPr>
            <a:spLocks noGrp="1"/>
          </p:cNvSpPr>
          <p:nvPr>
            <p:ph idx="1"/>
          </p:nvPr>
        </p:nvSpPr>
        <p:spPr/>
        <p:txBody>
          <a:bodyPr/>
          <a:lstStyle/>
          <a:p>
            <a:pPr marL="0" indent="0">
              <a:buNone/>
            </a:pPr>
            <a:r>
              <a:rPr lang="en-US" dirty="0" smtClean="0"/>
              <a:t>Success rate of making </a:t>
            </a:r>
            <a:r>
              <a:rPr lang="en-US" dirty="0"/>
              <a:t>live </a:t>
            </a:r>
            <a:r>
              <a:rPr lang="en-US" dirty="0" smtClean="0"/>
              <a:t>calls:</a:t>
            </a:r>
          </a:p>
          <a:p>
            <a:r>
              <a:rPr lang="en-US" dirty="0" smtClean="0"/>
              <a:t>Convo: 16 </a:t>
            </a:r>
            <a:r>
              <a:rPr lang="en-US" dirty="0"/>
              <a:t>out of </a:t>
            </a:r>
            <a:r>
              <a:rPr lang="en-US" dirty="0" smtClean="0"/>
              <a:t>26</a:t>
            </a:r>
            <a:endParaRPr lang="en-US" dirty="0"/>
          </a:p>
          <a:p>
            <a:r>
              <a:rPr lang="en-US" dirty="0" smtClean="0"/>
              <a:t>CAAG VRS: 24 </a:t>
            </a:r>
            <a:r>
              <a:rPr lang="en-US" dirty="0"/>
              <a:t>out of </a:t>
            </a:r>
            <a:r>
              <a:rPr lang="en-US" dirty="0" smtClean="0"/>
              <a:t>26</a:t>
            </a:r>
            <a:endParaRPr lang="en-US" dirty="0"/>
          </a:p>
          <a:p>
            <a:r>
              <a:rPr lang="en-US" b="1" dirty="0" smtClean="0"/>
              <a:t>Global VRS: 13 </a:t>
            </a:r>
            <a:r>
              <a:rPr lang="en-US" b="1" dirty="0"/>
              <a:t>out of </a:t>
            </a:r>
            <a:r>
              <a:rPr lang="en-US" b="1" dirty="0" smtClean="0"/>
              <a:t>13</a:t>
            </a:r>
            <a:endParaRPr lang="en-US" b="1" dirty="0"/>
          </a:p>
          <a:p>
            <a:r>
              <a:rPr lang="en-US" dirty="0" smtClean="0"/>
              <a:t>Sorenson: 14 </a:t>
            </a:r>
            <a:r>
              <a:rPr lang="en-US" dirty="0"/>
              <a:t>out of </a:t>
            </a:r>
            <a:r>
              <a:rPr lang="en-US" dirty="0" smtClean="0"/>
              <a:t>26</a:t>
            </a:r>
            <a:endParaRPr lang="en-US" dirty="0"/>
          </a:p>
          <a:p>
            <a:r>
              <a:rPr lang="en-US" b="1" dirty="0" smtClean="0"/>
              <a:t>Purple:  26 out of 26</a:t>
            </a:r>
            <a:endParaRPr lang="en-US" b="1" dirty="0"/>
          </a:p>
          <a:p>
            <a:r>
              <a:rPr lang="en-US" dirty="0" smtClean="0"/>
              <a:t>ZVRS: 25 </a:t>
            </a:r>
            <a:r>
              <a:rPr lang="en-US" dirty="0"/>
              <a:t>out of </a:t>
            </a:r>
            <a:r>
              <a:rPr lang="en-US" dirty="0" smtClean="0"/>
              <a:t>26</a:t>
            </a:r>
          </a:p>
          <a:p>
            <a:pPr marL="0" indent="0">
              <a:buNone/>
            </a:pPr>
            <a:endParaRPr lang="en-US" dirty="0" smtClean="0"/>
          </a:p>
          <a:p>
            <a:pPr marL="0" indent="0">
              <a:buNone/>
            </a:pPr>
            <a:r>
              <a:rPr lang="en-US" sz="2000" b="1" dirty="0" smtClean="0"/>
              <a:t>Note</a:t>
            </a:r>
            <a:r>
              <a:rPr lang="en-US" sz="2000" dirty="0" smtClean="0"/>
              <a:t>: Calling to Global VRS not counted because of test </a:t>
            </a:r>
            <a:r>
              <a:rPr lang="en-US" sz="2000" dirty="0"/>
              <a:t>accounts </a:t>
            </a:r>
            <a:r>
              <a:rPr lang="en-US" sz="2000" dirty="0" smtClean="0"/>
              <a:t>issues</a:t>
            </a:r>
            <a:endParaRPr lang="en-US" sz="2000" dirty="0"/>
          </a:p>
          <a:p>
            <a:pPr marL="0" indent="0">
              <a:buNone/>
            </a:pPr>
            <a:endParaRPr lang="en-US" sz="2000" dirty="0" smtClean="0"/>
          </a:p>
          <a:p>
            <a:pPr lvl="1">
              <a:defRPr/>
            </a:pPr>
            <a:endParaRPr lang="en-US" sz="2000" dirty="0"/>
          </a:p>
        </p:txBody>
      </p:sp>
    </p:spTree>
    <p:extLst>
      <p:ext uri="{BB962C8B-B14F-4D97-AF65-F5344CB8AC3E}">
        <p14:creationId xmlns:p14="http://schemas.microsoft.com/office/powerpoint/2010/main" val="153441910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Statistics</a:t>
            </a:r>
            <a:endParaRPr lang="en-US" dirty="0"/>
          </a:p>
        </p:txBody>
      </p:sp>
      <p:sp>
        <p:nvSpPr>
          <p:cNvPr id="4" name="Content Placeholder 3"/>
          <p:cNvSpPr>
            <a:spLocks noGrp="1"/>
          </p:cNvSpPr>
          <p:nvPr>
            <p:ph idx="1"/>
          </p:nvPr>
        </p:nvSpPr>
        <p:spPr/>
        <p:txBody>
          <a:bodyPr/>
          <a:lstStyle/>
          <a:p>
            <a:pPr marL="0" indent="0">
              <a:buNone/>
            </a:pPr>
            <a:r>
              <a:rPr lang="en-US" dirty="0"/>
              <a:t>Success rate of </a:t>
            </a:r>
            <a:r>
              <a:rPr lang="en-US" dirty="0" smtClean="0"/>
              <a:t>receiving live </a:t>
            </a:r>
            <a:r>
              <a:rPr lang="en-US" dirty="0"/>
              <a:t>calls</a:t>
            </a:r>
            <a:r>
              <a:rPr lang="en-US" dirty="0" smtClean="0"/>
              <a:t>:</a:t>
            </a:r>
            <a:endParaRPr lang="en-US" dirty="0"/>
          </a:p>
          <a:p>
            <a:r>
              <a:rPr lang="en-US" dirty="0" smtClean="0"/>
              <a:t>Convo: 18 </a:t>
            </a:r>
            <a:r>
              <a:rPr lang="en-US" dirty="0"/>
              <a:t>out of 22</a:t>
            </a:r>
          </a:p>
          <a:p>
            <a:r>
              <a:rPr lang="en-US" dirty="0" smtClean="0"/>
              <a:t>CAAG VRS: 12 </a:t>
            </a:r>
            <a:r>
              <a:rPr lang="en-US" dirty="0"/>
              <a:t>out of 22</a:t>
            </a:r>
          </a:p>
          <a:p>
            <a:r>
              <a:rPr lang="en-US" dirty="0"/>
              <a:t>Global </a:t>
            </a:r>
            <a:r>
              <a:rPr lang="en-US" dirty="0" smtClean="0"/>
              <a:t>VRS: 0 </a:t>
            </a:r>
            <a:r>
              <a:rPr lang="en-US" dirty="0"/>
              <a:t>out of </a:t>
            </a:r>
            <a:r>
              <a:rPr lang="en-US" dirty="0" smtClean="0"/>
              <a:t>11</a:t>
            </a:r>
            <a:endParaRPr lang="en-US" dirty="0"/>
          </a:p>
          <a:p>
            <a:r>
              <a:rPr lang="en-US" b="1" dirty="0" smtClean="0"/>
              <a:t>Sorenson: 33 </a:t>
            </a:r>
            <a:r>
              <a:rPr lang="en-US" b="1" dirty="0"/>
              <a:t>out of 33</a:t>
            </a:r>
          </a:p>
          <a:p>
            <a:r>
              <a:rPr lang="en-US" dirty="0" smtClean="0"/>
              <a:t>Purple: 23 </a:t>
            </a:r>
            <a:r>
              <a:rPr lang="en-US" dirty="0"/>
              <a:t>out of 33</a:t>
            </a:r>
          </a:p>
          <a:p>
            <a:r>
              <a:rPr lang="en-US" dirty="0" smtClean="0"/>
              <a:t>ZVRS: 32 </a:t>
            </a:r>
            <a:r>
              <a:rPr lang="en-US" dirty="0"/>
              <a:t>out of 33</a:t>
            </a:r>
          </a:p>
        </p:txBody>
      </p:sp>
    </p:spTree>
    <p:extLst>
      <p:ext uri="{BB962C8B-B14F-4D97-AF65-F5344CB8AC3E}">
        <p14:creationId xmlns:p14="http://schemas.microsoft.com/office/powerpoint/2010/main" val="418285985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Statistics</a:t>
            </a:r>
            <a:endParaRPr lang="en-US" dirty="0"/>
          </a:p>
        </p:txBody>
      </p:sp>
      <p:sp>
        <p:nvSpPr>
          <p:cNvPr id="4" name="Content Placeholder 3"/>
          <p:cNvSpPr>
            <a:spLocks noGrp="1"/>
          </p:cNvSpPr>
          <p:nvPr>
            <p:ph idx="1"/>
          </p:nvPr>
        </p:nvSpPr>
        <p:spPr/>
        <p:txBody>
          <a:bodyPr/>
          <a:lstStyle/>
          <a:p>
            <a:pPr marL="0" indent="0">
              <a:buNone/>
            </a:pPr>
            <a:r>
              <a:rPr lang="en-US" sz="2800" dirty="0"/>
              <a:t>Success rate of </a:t>
            </a:r>
            <a:r>
              <a:rPr lang="en-US" sz="2800" dirty="0" smtClean="0"/>
              <a:t>leaving messages on answering machines:</a:t>
            </a:r>
          </a:p>
          <a:p>
            <a:r>
              <a:rPr lang="en-US" sz="2800" dirty="0"/>
              <a:t>Convo: </a:t>
            </a:r>
            <a:r>
              <a:rPr lang="en-US" sz="2800" dirty="0" smtClean="0"/>
              <a:t>10 out </a:t>
            </a:r>
            <a:r>
              <a:rPr lang="en-US" sz="2800" dirty="0"/>
              <a:t>of </a:t>
            </a:r>
            <a:r>
              <a:rPr lang="en-US" sz="2800" dirty="0" smtClean="0"/>
              <a:t>26</a:t>
            </a:r>
            <a:endParaRPr lang="en-US" sz="2800" dirty="0"/>
          </a:p>
          <a:p>
            <a:r>
              <a:rPr lang="en-US" sz="2800" b="1" dirty="0"/>
              <a:t>CAAG VRS: </a:t>
            </a:r>
            <a:r>
              <a:rPr lang="en-US" sz="2800" b="1" dirty="0" smtClean="0"/>
              <a:t>16 out </a:t>
            </a:r>
            <a:r>
              <a:rPr lang="en-US" sz="2800" b="1" dirty="0"/>
              <a:t>of </a:t>
            </a:r>
            <a:r>
              <a:rPr lang="en-US" sz="2800" b="1" dirty="0" smtClean="0"/>
              <a:t>26</a:t>
            </a:r>
            <a:endParaRPr lang="en-US" sz="2800" b="1" dirty="0"/>
          </a:p>
          <a:p>
            <a:r>
              <a:rPr lang="en-US" sz="2800" b="1" dirty="0" smtClean="0"/>
              <a:t>Global VRS: 8 </a:t>
            </a:r>
            <a:r>
              <a:rPr lang="en-US" sz="2800" b="1" dirty="0"/>
              <a:t>out of </a:t>
            </a:r>
            <a:r>
              <a:rPr lang="en-US" sz="2800" b="1" dirty="0" smtClean="0"/>
              <a:t>13</a:t>
            </a:r>
            <a:endParaRPr lang="en-US" sz="2800" b="1" dirty="0"/>
          </a:p>
          <a:p>
            <a:r>
              <a:rPr lang="en-US" sz="2800" dirty="0" smtClean="0"/>
              <a:t>Sorenson: 9 </a:t>
            </a:r>
            <a:r>
              <a:rPr lang="en-US" sz="2800" dirty="0"/>
              <a:t>out of </a:t>
            </a:r>
            <a:r>
              <a:rPr lang="en-US" sz="2800" dirty="0" smtClean="0"/>
              <a:t>26</a:t>
            </a:r>
            <a:endParaRPr lang="en-US" sz="2800" dirty="0"/>
          </a:p>
          <a:p>
            <a:r>
              <a:rPr lang="en-US" sz="2800" b="1" dirty="0" smtClean="0"/>
              <a:t>Purple: 16 </a:t>
            </a:r>
            <a:r>
              <a:rPr lang="en-US" sz="2800" b="1" dirty="0"/>
              <a:t>out of </a:t>
            </a:r>
            <a:r>
              <a:rPr lang="en-US" sz="2800" b="1" dirty="0" smtClean="0"/>
              <a:t>26</a:t>
            </a:r>
            <a:endParaRPr lang="en-US" sz="2800" b="1" dirty="0"/>
          </a:p>
          <a:p>
            <a:r>
              <a:rPr lang="en-US" sz="2800" dirty="0" smtClean="0"/>
              <a:t>ZVRS: 10 </a:t>
            </a:r>
            <a:r>
              <a:rPr lang="en-US" sz="2800" dirty="0"/>
              <a:t>out of </a:t>
            </a:r>
            <a:r>
              <a:rPr lang="en-US" sz="2800" dirty="0" smtClean="0"/>
              <a:t>26</a:t>
            </a:r>
          </a:p>
          <a:p>
            <a:endParaRPr lang="en-US" sz="1800" dirty="0"/>
          </a:p>
          <a:p>
            <a:pPr marL="0" indent="0">
              <a:buNone/>
            </a:pPr>
            <a:r>
              <a:rPr lang="en-US" sz="1800" b="1" dirty="0"/>
              <a:t>Note</a:t>
            </a:r>
            <a:r>
              <a:rPr lang="en-US" sz="1800" dirty="0"/>
              <a:t>: Calling to Global VRS not counted because of test accounts issues</a:t>
            </a:r>
          </a:p>
          <a:p>
            <a:pPr marL="0" indent="0">
              <a:buNone/>
            </a:pPr>
            <a:endParaRPr lang="en-US" sz="2800" dirty="0"/>
          </a:p>
        </p:txBody>
      </p:sp>
    </p:spTree>
    <p:extLst>
      <p:ext uri="{BB962C8B-B14F-4D97-AF65-F5344CB8AC3E}">
        <p14:creationId xmlns:p14="http://schemas.microsoft.com/office/powerpoint/2010/main" val="412692504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Statistics</a:t>
            </a:r>
            <a:endParaRPr lang="en-US" dirty="0"/>
          </a:p>
        </p:txBody>
      </p:sp>
      <p:sp>
        <p:nvSpPr>
          <p:cNvPr id="4" name="Content Placeholder 3"/>
          <p:cNvSpPr>
            <a:spLocks noGrp="1"/>
          </p:cNvSpPr>
          <p:nvPr>
            <p:ph idx="1"/>
          </p:nvPr>
        </p:nvSpPr>
        <p:spPr/>
        <p:txBody>
          <a:bodyPr/>
          <a:lstStyle/>
          <a:p>
            <a:pPr marL="0" indent="0">
              <a:buNone/>
            </a:pPr>
            <a:r>
              <a:rPr lang="en-US" dirty="0"/>
              <a:t>Success rate of </a:t>
            </a:r>
            <a:r>
              <a:rPr lang="en-US" dirty="0" smtClean="0"/>
              <a:t>taking </a:t>
            </a:r>
            <a:r>
              <a:rPr lang="en-US" dirty="0"/>
              <a:t>answering machine </a:t>
            </a:r>
            <a:r>
              <a:rPr lang="en-US" dirty="0" smtClean="0"/>
              <a:t>messages:</a:t>
            </a:r>
          </a:p>
          <a:p>
            <a:r>
              <a:rPr lang="en-US" b="1" dirty="0" smtClean="0"/>
              <a:t>Convo: 18 </a:t>
            </a:r>
            <a:r>
              <a:rPr lang="en-US" b="1" dirty="0"/>
              <a:t>out of 22</a:t>
            </a:r>
          </a:p>
          <a:p>
            <a:r>
              <a:rPr lang="en-US" dirty="0"/>
              <a:t>CAAG </a:t>
            </a:r>
            <a:r>
              <a:rPr lang="en-US" dirty="0" smtClean="0"/>
              <a:t>VRS: does not offer answering machine</a:t>
            </a:r>
            <a:endParaRPr lang="en-US" dirty="0"/>
          </a:p>
          <a:p>
            <a:r>
              <a:rPr lang="en-US" dirty="0"/>
              <a:t>Global </a:t>
            </a:r>
            <a:r>
              <a:rPr lang="en-US" dirty="0" smtClean="0"/>
              <a:t>VRS: does not offer answering machine</a:t>
            </a:r>
            <a:endParaRPr lang="en-US" dirty="0"/>
          </a:p>
          <a:p>
            <a:r>
              <a:rPr lang="en-US" dirty="0" smtClean="0"/>
              <a:t>Sorenson: 6 </a:t>
            </a:r>
            <a:r>
              <a:rPr lang="en-US" dirty="0"/>
              <a:t>out of 33</a:t>
            </a:r>
          </a:p>
          <a:p>
            <a:r>
              <a:rPr lang="en-US" dirty="0" smtClean="0"/>
              <a:t>Purple: 18 </a:t>
            </a:r>
            <a:r>
              <a:rPr lang="en-US" dirty="0"/>
              <a:t>out of 33</a:t>
            </a:r>
          </a:p>
          <a:p>
            <a:r>
              <a:rPr lang="en-US" b="1" dirty="0" smtClean="0"/>
              <a:t>ZVRS: 27 </a:t>
            </a:r>
            <a:r>
              <a:rPr lang="en-US" b="1" dirty="0"/>
              <a:t>out of 33</a:t>
            </a:r>
          </a:p>
        </p:txBody>
      </p:sp>
    </p:spTree>
    <p:extLst>
      <p:ext uri="{BB962C8B-B14F-4D97-AF65-F5344CB8AC3E}">
        <p14:creationId xmlns:p14="http://schemas.microsoft.com/office/powerpoint/2010/main" val="42211624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Short Demo</a:t>
            </a:r>
            <a:endParaRPr lang="en-US" dirty="0"/>
          </a:p>
        </p:txBody>
      </p:sp>
      <p:sp>
        <p:nvSpPr>
          <p:cNvPr id="4" name="Content Placeholder 3"/>
          <p:cNvSpPr>
            <a:spLocks noGrp="1"/>
          </p:cNvSpPr>
          <p:nvPr>
            <p:ph idx="1"/>
          </p:nvPr>
        </p:nvSpPr>
        <p:spPr/>
        <p:txBody>
          <a:bodyPr/>
          <a:lstStyle/>
          <a:p>
            <a:pPr>
              <a:defRPr/>
            </a:pPr>
            <a:r>
              <a:rPr lang="en-US" dirty="0" smtClean="0"/>
              <a:t>The next slide will have a video playing of selected VRS app calling to either ZVRS’s Z20 or Sorenson’s </a:t>
            </a:r>
            <a:r>
              <a:rPr lang="en-US" dirty="0" err="1" smtClean="0"/>
              <a:t>nVP</a:t>
            </a:r>
            <a:r>
              <a:rPr lang="en-US" dirty="0" smtClean="0"/>
              <a:t>.</a:t>
            </a:r>
          </a:p>
          <a:p>
            <a:pPr>
              <a:defRPr/>
            </a:pPr>
            <a:r>
              <a:rPr lang="en-US" dirty="0" smtClean="0"/>
              <a:t>The video will show the quality received from the stand alone VP to the selected VRS app. Not all are the same.</a:t>
            </a:r>
          </a:p>
          <a:p>
            <a:pPr>
              <a:defRPr/>
            </a:pPr>
            <a:r>
              <a:rPr lang="en-US" dirty="0" smtClean="0"/>
              <a:t>Videos are not sharp as it should be because of a video camera recording off a phone.</a:t>
            </a:r>
          </a:p>
        </p:txBody>
      </p:sp>
    </p:spTree>
    <p:extLst>
      <p:ext uri="{BB962C8B-B14F-4D97-AF65-F5344CB8AC3E}">
        <p14:creationId xmlns:p14="http://schemas.microsoft.com/office/powerpoint/2010/main" val="204015835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Short demo</a:t>
            </a:r>
            <a:endParaRPr lang="en-US" dirty="0"/>
          </a:p>
        </p:txBody>
      </p:sp>
      <p:pic>
        <p:nvPicPr>
          <p:cNvPr id="5" name="videodemo.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24927187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Who we are</a:t>
            </a:r>
            <a:endParaRPr lang="en-US" dirty="0"/>
          </a:p>
        </p:txBody>
      </p:sp>
      <p:sp>
        <p:nvSpPr>
          <p:cNvPr id="4" name="Content Placeholder 3"/>
          <p:cNvSpPr>
            <a:spLocks noGrp="1"/>
          </p:cNvSpPr>
          <p:nvPr>
            <p:ph idx="1"/>
          </p:nvPr>
        </p:nvSpPr>
        <p:spPr/>
        <p:txBody>
          <a:bodyPr/>
          <a:lstStyle/>
          <a:p>
            <a:pPr>
              <a:defRPr/>
            </a:pPr>
            <a:r>
              <a:rPr lang="en-US" dirty="0" smtClean="0"/>
              <a:t>The Technology Access Program is a deaf-led research </a:t>
            </a:r>
            <a:r>
              <a:rPr lang="en-US" dirty="0"/>
              <a:t>c</a:t>
            </a:r>
            <a:r>
              <a:rPr lang="en-US" dirty="0" smtClean="0"/>
              <a:t>enter at Gallaudet University</a:t>
            </a:r>
            <a:endParaRPr lang="en-US" dirty="0"/>
          </a:p>
          <a:p>
            <a:pPr>
              <a:defRPr/>
            </a:pPr>
            <a:r>
              <a:rPr lang="en-US" dirty="0" smtClean="0"/>
              <a:t>Research areas:</a:t>
            </a:r>
          </a:p>
          <a:p>
            <a:pPr lvl="1">
              <a:defRPr/>
            </a:pPr>
            <a:r>
              <a:rPr lang="en-US" dirty="0" smtClean="0"/>
              <a:t>Telecommunications access</a:t>
            </a:r>
          </a:p>
          <a:p>
            <a:pPr lvl="1">
              <a:defRPr/>
            </a:pPr>
            <a:r>
              <a:rPr lang="en-US" dirty="0" smtClean="0"/>
              <a:t>Videoconferencing access</a:t>
            </a:r>
          </a:p>
          <a:p>
            <a:pPr lvl="1">
              <a:defRPr/>
            </a:pPr>
            <a:r>
              <a:rPr lang="en-US" dirty="0" smtClean="0"/>
              <a:t>9-1-1 access</a:t>
            </a:r>
          </a:p>
          <a:p>
            <a:pPr lvl="1">
              <a:defRPr/>
            </a:pPr>
            <a:r>
              <a:rPr lang="en-US" dirty="0" smtClean="0"/>
              <a:t>Hearing aid compatibility of phones</a:t>
            </a:r>
          </a:p>
          <a:p>
            <a:pPr lvl="1">
              <a:defRPr/>
            </a:pPr>
            <a:r>
              <a:rPr lang="en-US" dirty="0" smtClean="0"/>
              <a:t>And other technology access issues</a:t>
            </a:r>
          </a:p>
          <a:p>
            <a:pPr lvl="1">
              <a:defRPr/>
            </a:pPr>
            <a:endParaRPr lang="en-US" dirty="0" smtClean="0"/>
          </a:p>
        </p:txBody>
      </p:sp>
    </p:spTree>
    <p:extLst>
      <p:ext uri="{BB962C8B-B14F-4D97-AF65-F5344CB8AC3E}">
        <p14:creationId xmlns:p14="http://schemas.microsoft.com/office/powerpoint/2010/main" val="3421909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About mobiles</a:t>
            </a:r>
            <a:endParaRPr lang="en-US" dirty="0"/>
          </a:p>
        </p:txBody>
      </p:sp>
      <p:sp>
        <p:nvSpPr>
          <p:cNvPr id="4" name="Content Placeholder 3"/>
          <p:cNvSpPr>
            <a:spLocks noGrp="1"/>
          </p:cNvSpPr>
          <p:nvPr>
            <p:ph idx="1"/>
          </p:nvPr>
        </p:nvSpPr>
        <p:spPr/>
        <p:txBody>
          <a:bodyPr/>
          <a:lstStyle/>
          <a:p>
            <a:pPr>
              <a:defRPr/>
            </a:pPr>
            <a:r>
              <a:rPr lang="en-US" dirty="0" smtClean="0"/>
              <a:t>Interoperability among mobiles has improved since last year</a:t>
            </a:r>
          </a:p>
          <a:p>
            <a:pPr lvl="1">
              <a:defRPr/>
            </a:pPr>
            <a:r>
              <a:rPr lang="en-US" dirty="0" smtClean="0"/>
              <a:t>But still is worse than with standalone VPs</a:t>
            </a:r>
          </a:p>
          <a:p>
            <a:pPr>
              <a:defRPr/>
            </a:pPr>
            <a:r>
              <a:rPr lang="en-US" dirty="0" smtClean="0"/>
              <a:t>Data bandwidth and data caps (2 GB is just 2-4 hours of calling time)</a:t>
            </a:r>
          </a:p>
          <a:p>
            <a:pPr>
              <a:defRPr/>
            </a:pPr>
            <a:r>
              <a:rPr lang="en-US" dirty="0" smtClean="0"/>
              <a:t>Android support has improved since last year, but still lags months behind </a:t>
            </a:r>
            <a:r>
              <a:rPr lang="en-US" dirty="0" err="1" smtClean="0"/>
              <a:t>iOS</a:t>
            </a:r>
            <a:endParaRPr lang="en-US" dirty="0" smtClean="0"/>
          </a:p>
          <a:p>
            <a:pPr lvl="1">
              <a:defRPr/>
            </a:pPr>
            <a:r>
              <a:rPr lang="en-US" dirty="0" smtClean="0"/>
              <a:t>Fragmentation in cameras, screens, and CPUs</a:t>
            </a:r>
          </a:p>
          <a:p>
            <a:pPr lvl="1">
              <a:defRPr/>
            </a:pPr>
            <a:r>
              <a:rPr lang="en-US" dirty="0" smtClean="0"/>
              <a:t>At least now most popular phones work</a:t>
            </a:r>
          </a:p>
        </p:txBody>
      </p:sp>
    </p:spTree>
    <p:extLst>
      <p:ext uri="{BB962C8B-B14F-4D97-AF65-F5344CB8AC3E}">
        <p14:creationId xmlns:p14="http://schemas.microsoft.com/office/powerpoint/2010/main" val="285086325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Battery life</a:t>
            </a:r>
            <a:endParaRPr lang="en-US" dirty="0"/>
          </a:p>
        </p:txBody>
      </p:sp>
      <p:sp>
        <p:nvSpPr>
          <p:cNvPr id="4" name="Content Placeholder 3"/>
          <p:cNvSpPr>
            <a:spLocks noGrp="1"/>
          </p:cNvSpPr>
          <p:nvPr>
            <p:ph idx="1"/>
          </p:nvPr>
        </p:nvSpPr>
        <p:spPr/>
        <p:txBody>
          <a:bodyPr/>
          <a:lstStyle/>
          <a:p>
            <a:pPr>
              <a:defRPr/>
            </a:pPr>
            <a:r>
              <a:rPr lang="en-US" dirty="0" smtClean="0"/>
              <a:t>Some people think: VRS apps drain your batteries very quickly</a:t>
            </a:r>
          </a:p>
          <a:p>
            <a:pPr>
              <a:defRPr/>
            </a:pPr>
            <a:r>
              <a:rPr lang="en-US" dirty="0" smtClean="0"/>
              <a:t>That is, you can’t leave them always on.</a:t>
            </a:r>
          </a:p>
          <a:p>
            <a:pPr>
              <a:defRPr/>
            </a:pPr>
            <a:r>
              <a:rPr lang="en-US" b="1" dirty="0" smtClean="0"/>
              <a:t>Is that still true???</a:t>
            </a:r>
          </a:p>
        </p:txBody>
      </p:sp>
    </p:spTree>
    <p:extLst>
      <p:ext uri="{BB962C8B-B14F-4D97-AF65-F5344CB8AC3E}">
        <p14:creationId xmlns:p14="http://schemas.microsoft.com/office/powerpoint/2010/main" val="314294979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Battery Life</a:t>
            </a:r>
            <a:endParaRPr lang="en-US" dirty="0"/>
          </a:p>
        </p:txBody>
      </p:sp>
      <p:sp>
        <p:nvSpPr>
          <p:cNvPr id="4" name="Content Placeholder 3"/>
          <p:cNvSpPr>
            <a:spLocks noGrp="1"/>
          </p:cNvSpPr>
          <p:nvPr>
            <p:ph idx="1"/>
          </p:nvPr>
        </p:nvSpPr>
        <p:spPr/>
        <p:txBody>
          <a:bodyPr/>
          <a:lstStyle/>
          <a:p>
            <a:pPr marL="457200" lvl="1" indent="0">
              <a:buNone/>
              <a:defRPr/>
            </a:pPr>
            <a:r>
              <a:rPr lang="en-US" dirty="0" smtClean="0"/>
              <a:t>We ran two battery life tests in this </a:t>
            </a:r>
            <a:r>
              <a:rPr lang="en-US" dirty="0" err="1" smtClean="0"/>
              <a:t>enviroment</a:t>
            </a:r>
            <a:r>
              <a:rPr lang="en-US" dirty="0" smtClean="0"/>
              <a:t>:</a:t>
            </a:r>
            <a:endParaRPr lang="en-US" dirty="0"/>
          </a:p>
          <a:p>
            <a:pPr lvl="1">
              <a:defRPr/>
            </a:pPr>
            <a:r>
              <a:rPr lang="en-US" dirty="0" smtClean="0"/>
              <a:t>Strong </a:t>
            </a:r>
            <a:r>
              <a:rPr lang="en-US" dirty="0" err="1" smtClean="0"/>
              <a:t>Wifi</a:t>
            </a:r>
            <a:r>
              <a:rPr lang="en-US" dirty="0" smtClean="0"/>
              <a:t> signal is used</a:t>
            </a:r>
          </a:p>
          <a:p>
            <a:pPr lvl="1">
              <a:defRPr/>
            </a:pPr>
            <a:r>
              <a:rPr lang="en-US" dirty="0" smtClean="0"/>
              <a:t>Killed all running apps except for selected VRS</a:t>
            </a:r>
          </a:p>
          <a:p>
            <a:pPr lvl="1">
              <a:defRPr/>
            </a:pPr>
            <a:r>
              <a:rPr lang="en-US" dirty="0" smtClean="0"/>
              <a:t>Bluetooth and mobile data were turned off</a:t>
            </a:r>
          </a:p>
          <a:p>
            <a:pPr lvl="1">
              <a:defRPr/>
            </a:pPr>
            <a:r>
              <a:rPr lang="en-US" dirty="0" smtClean="0"/>
              <a:t>Runs on battery only.</a:t>
            </a:r>
          </a:p>
          <a:p>
            <a:pPr lvl="1">
              <a:defRPr/>
            </a:pPr>
            <a:r>
              <a:rPr lang="en-US" dirty="0" smtClean="0"/>
              <a:t>Video call tests used a common looping video on a Mac screen</a:t>
            </a:r>
          </a:p>
          <a:p>
            <a:pPr lvl="2">
              <a:defRPr/>
            </a:pPr>
            <a:r>
              <a:rPr lang="en-US" dirty="0" smtClean="0"/>
              <a:t>Phone cameras were pointed at it</a:t>
            </a:r>
            <a:endParaRPr lang="en-US" dirty="0"/>
          </a:p>
          <a:p>
            <a:pPr lvl="1">
              <a:defRPr/>
            </a:pPr>
            <a:r>
              <a:rPr lang="en-US" dirty="0" smtClean="0"/>
              <a:t>Two different tests: Idle and in-call.</a:t>
            </a:r>
            <a:endParaRPr lang="en-US" dirty="0"/>
          </a:p>
        </p:txBody>
      </p:sp>
    </p:spTree>
    <p:extLst>
      <p:ext uri="{BB962C8B-B14F-4D97-AF65-F5344CB8AC3E}">
        <p14:creationId xmlns:p14="http://schemas.microsoft.com/office/powerpoint/2010/main" val="267515907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Idle Battery Life</a:t>
            </a:r>
            <a:endParaRPr lang="en-US" dirty="0"/>
          </a:p>
        </p:txBody>
      </p:sp>
      <p:sp>
        <p:nvSpPr>
          <p:cNvPr id="4" name="Content Placeholder 3"/>
          <p:cNvSpPr>
            <a:spLocks noGrp="1"/>
          </p:cNvSpPr>
          <p:nvPr>
            <p:ph idx="1"/>
          </p:nvPr>
        </p:nvSpPr>
        <p:spPr/>
        <p:txBody>
          <a:bodyPr/>
          <a:lstStyle/>
          <a:p>
            <a:pPr marL="457200" lvl="1" indent="0">
              <a:buNone/>
              <a:defRPr/>
            </a:pPr>
            <a:r>
              <a:rPr lang="en-US" dirty="0" smtClean="0"/>
              <a:t>Idle tests (6 hours) for iPhone 5:</a:t>
            </a:r>
          </a:p>
          <a:p>
            <a:pPr lvl="1">
              <a:defRPr/>
            </a:pPr>
            <a:r>
              <a:rPr lang="en-US" b="1" dirty="0"/>
              <a:t>iPhone (No VRS App)</a:t>
            </a:r>
            <a:r>
              <a:rPr lang="en-US" dirty="0"/>
              <a:t> </a:t>
            </a:r>
            <a:r>
              <a:rPr lang="en-US" dirty="0" smtClean="0"/>
              <a:t>2%</a:t>
            </a:r>
            <a:r>
              <a:rPr lang="en-US" dirty="0"/>
              <a:t> drop</a:t>
            </a:r>
            <a:endParaRPr lang="en-US" dirty="0" smtClean="0"/>
          </a:p>
          <a:p>
            <a:pPr lvl="1">
              <a:defRPr/>
            </a:pPr>
            <a:r>
              <a:rPr lang="en-US" b="1" dirty="0" smtClean="0"/>
              <a:t>iPhone </a:t>
            </a:r>
            <a:r>
              <a:rPr lang="en-US" b="1" dirty="0"/>
              <a:t>Z5</a:t>
            </a:r>
            <a:r>
              <a:rPr lang="en-US" dirty="0"/>
              <a:t> </a:t>
            </a:r>
            <a:r>
              <a:rPr lang="en-US" dirty="0" smtClean="0"/>
              <a:t>1%</a:t>
            </a:r>
            <a:r>
              <a:rPr lang="en-US" dirty="0"/>
              <a:t> drop</a:t>
            </a:r>
            <a:endParaRPr lang="en-US" dirty="0" smtClean="0"/>
          </a:p>
          <a:p>
            <a:pPr lvl="1">
              <a:defRPr/>
            </a:pPr>
            <a:r>
              <a:rPr lang="en-US" b="1" dirty="0" smtClean="0"/>
              <a:t>iPhone </a:t>
            </a:r>
            <a:r>
              <a:rPr lang="en-US" b="1" dirty="0"/>
              <a:t>Purple</a:t>
            </a:r>
            <a:r>
              <a:rPr lang="en-US" dirty="0"/>
              <a:t> </a:t>
            </a:r>
            <a:r>
              <a:rPr lang="en-US" dirty="0" smtClean="0"/>
              <a:t>2%</a:t>
            </a:r>
            <a:r>
              <a:rPr lang="en-US" dirty="0"/>
              <a:t> drop</a:t>
            </a:r>
            <a:endParaRPr lang="en-US" dirty="0" smtClean="0"/>
          </a:p>
          <a:p>
            <a:pPr lvl="1">
              <a:defRPr/>
            </a:pPr>
            <a:r>
              <a:rPr lang="en-US" b="1" dirty="0" smtClean="0"/>
              <a:t>iPhone </a:t>
            </a:r>
            <a:r>
              <a:rPr lang="en-US" b="1" dirty="0"/>
              <a:t>CAAG</a:t>
            </a:r>
            <a:r>
              <a:rPr lang="en-US" dirty="0"/>
              <a:t> </a:t>
            </a:r>
            <a:r>
              <a:rPr lang="en-US" dirty="0" smtClean="0"/>
              <a:t>0%</a:t>
            </a:r>
            <a:r>
              <a:rPr lang="en-US" dirty="0"/>
              <a:t> drop</a:t>
            </a:r>
            <a:endParaRPr lang="en-US" dirty="0" smtClean="0"/>
          </a:p>
          <a:p>
            <a:pPr lvl="1">
              <a:defRPr/>
            </a:pPr>
            <a:r>
              <a:rPr lang="en-US" b="1" dirty="0" smtClean="0"/>
              <a:t>iPhone </a:t>
            </a:r>
            <a:r>
              <a:rPr lang="en-US" b="1" dirty="0"/>
              <a:t>Sorenson</a:t>
            </a:r>
            <a:r>
              <a:rPr lang="en-US" dirty="0"/>
              <a:t> </a:t>
            </a:r>
            <a:r>
              <a:rPr lang="en-US" dirty="0" smtClean="0"/>
              <a:t>0% </a:t>
            </a:r>
            <a:r>
              <a:rPr lang="en-US" dirty="0"/>
              <a:t>drop</a:t>
            </a:r>
            <a:endParaRPr lang="en-US" dirty="0" smtClean="0"/>
          </a:p>
          <a:p>
            <a:pPr marL="457200" lvl="1" indent="0">
              <a:buNone/>
              <a:defRPr/>
            </a:pPr>
            <a:endParaRPr lang="en-US" dirty="0"/>
          </a:p>
          <a:p>
            <a:pPr marL="457200" lvl="1" indent="0">
              <a:buNone/>
              <a:defRPr/>
            </a:pPr>
            <a:r>
              <a:rPr lang="en-US" dirty="0" smtClean="0"/>
              <a:t>All are about the same of using battery while in good </a:t>
            </a:r>
            <a:r>
              <a:rPr lang="en-US" dirty="0" err="1" smtClean="0"/>
              <a:t>Wifi</a:t>
            </a:r>
            <a:r>
              <a:rPr lang="en-US" dirty="0" smtClean="0"/>
              <a:t> signal. Cellular use on battery may vary.</a:t>
            </a:r>
            <a:endParaRPr lang="en-US" dirty="0"/>
          </a:p>
          <a:p>
            <a:pPr marL="457200" lvl="1" indent="0">
              <a:buNone/>
              <a:defRPr/>
            </a:pPr>
            <a:endParaRPr lang="en-US" dirty="0" smtClean="0"/>
          </a:p>
          <a:p>
            <a:pPr marL="457200" lvl="1" indent="0">
              <a:buNone/>
              <a:defRPr/>
            </a:pPr>
            <a:endParaRPr lang="en-US" dirty="0"/>
          </a:p>
        </p:txBody>
      </p:sp>
    </p:spTree>
    <p:extLst>
      <p:ext uri="{BB962C8B-B14F-4D97-AF65-F5344CB8AC3E}">
        <p14:creationId xmlns:p14="http://schemas.microsoft.com/office/powerpoint/2010/main" val="177416935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Idle Battery Life</a:t>
            </a:r>
            <a:endParaRPr lang="en-US" dirty="0"/>
          </a:p>
        </p:txBody>
      </p:sp>
      <p:sp>
        <p:nvSpPr>
          <p:cNvPr id="4" name="Content Placeholder 3"/>
          <p:cNvSpPr>
            <a:spLocks noGrp="1"/>
          </p:cNvSpPr>
          <p:nvPr>
            <p:ph idx="1"/>
          </p:nvPr>
        </p:nvSpPr>
        <p:spPr/>
        <p:txBody>
          <a:bodyPr/>
          <a:lstStyle/>
          <a:p>
            <a:pPr marL="457200" lvl="1" indent="0">
              <a:buNone/>
              <a:defRPr/>
            </a:pPr>
            <a:r>
              <a:rPr lang="en-US" dirty="0" smtClean="0"/>
              <a:t>Idle tests (6 hours) for Samsung S3:</a:t>
            </a:r>
          </a:p>
          <a:p>
            <a:pPr lvl="1">
              <a:defRPr/>
            </a:pPr>
            <a:r>
              <a:rPr lang="en-US" b="1" dirty="0"/>
              <a:t>S3 (No VRS App)</a:t>
            </a:r>
            <a:r>
              <a:rPr lang="en-US" dirty="0"/>
              <a:t> </a:t>
            </a:r>
            <a:r>
              <a:rPr lang="en-US" dirty="0" smtClean="0"/>
              <a:t>11%</a:t>
            </a:r>
            <a:r>
              <a:rPr lang="en-US" dirty="0"/>
              <a:t> </a:t>
            </a:r>
            <a:r>
              <a:rPr lang="en-US" dirty="0" smtClean="0"/>
              <a:t>drop</a:t>
            </a:r>
          </a:p>
          <a:p>
            <a:pPr lvl="1">
              <a:defRPr/>
            </a:pPr>
            <a:r>
              <a:rPr lang="en-US" b="1" dirty="0" smtClean="0"/>
              <a:t>S3 </a:t>
            </a:r>
            <a:r>
              <a:rPr lang="en-US" b="1" dirty="0"/>
              <a:t>Z4</a:t>
            </a:r>
            <a:r>
              <a:rPr lang="en-US" dirty="0"/>
              <a:t> </a:t>
            </a:r>
            <a:r>
              <a:rPr lang="en-US" dirty="0" smtClean="0"/>
              <a:t>14%</a:t>
            </a:r>
            <a:r>
              <a:rPr lang="en-US" dirty="0"/>
              <a:t> drop</a:t>
            </a:r>
            <a:endParaRPr lang="en-US" dirty="0" smtClean="0"/>
          </a:p>
          <a:p>
            <a:pPr lvl="1">
              <a:defRPr/>
            </a:pPr>
            <a:r>
              <a:rPr lang="en-US" b="1" dirty="0" smtClean="0"/>
              <a:t>S3 </a:t>
            </a:r>
            <a:r>
              <a:rPr lang="en-US" b="1" dirty="0"/>
              <a:t>Convo</a:t>
            </a:r>
            <a:r>
              <a:rPr lang="en-US" dirty="0"/>
              <a:t> </a:t>
            </a:r>
            <a:r>
              <a:rPr lang="en-US" dirty="0" smtClean="0"/>
              <a:t>16%</a:t>
            </a:r>
            <a:r>
              <a:rPr lang="en-US" dirty="0"/>
              <a:t> </a:t>
            </a:r>
            <a:r>
              <a:rPr lang="en-US" dirty="0" smtClean="0"/>
              <a:t>drop</a:t>
            </a:r>
          </a:p>
          <a:p>
            <a:pPr lvl="1">
              <a:defRPr/>
            </a:pPr>
            <a:r>
              <a:rPr lang="en-US" b="1" dirty="0" smtClean="0"/>
              <a:t>S3 </a:t>
            </a:r>
            <a:r>
              <a:rPr lang="en-US" b="1" dirty="0"/>
              <a:t>Purple</a:t>
            </a:r>
            <a:r>
              <a:rPr lang="en-US" dirty="0"/>
              <a:t> </a:t>
            </a:r>
            <a:r>
              <a:rPr lang="en-US" dirty="0" smtClean="0"/>
              <a:t>20%</a:t>
            </a:r>
            <a:r>
              <a:rPr lang="en-US" dirty="0"/>
              <a:t> drop</a:t>
            </a:r>
            <a:endParaRPr lang="en-US" dirty="0" smtClean="0"/>
          </a:p>
          <a:p>
            <a:pPr lvl="1">
              <a:defRPr/>
            </a:pPr>
            <a:r>
              <a:rPr lang="en-US" b="1" dirty="0" smtClean="0"/>
              <a:t>S3 </a:t>
            </a:r>
            <a:r>
              <a:rPr lang="en-US" b="1" dirty="0"/>
              <a:t>CAAG</a:t>
            </a:r>
            <a:r>
              <a:rPr lang="en-US" dirty="0"/>
              <a:t> </a:t>
            </a:r>
            <a:r>
              <a:rPr lang="en-US" dirty="0" smtClean="0"/>
              <a:t>9%</a:t>
            </a:r>
            <a:r>
              <a:rPr lang="en-US" dirty="0"/>
              <a:t> drop</a:t>
            </a:r>
            <a:endParaRPr lang="en-US" dirty="0" smtClean="0"/>
          </a:p>
          <a:p>
            <a:pPr lvl="1">
              <a:defRPr/>
            </a:pPr>
            <a:r>
              <a:rPr lang="en-US" b="1" dirty="0" smtClean="0"/>
              <a:t>S3 </a:t>
            </a:r>
            <a:r>
              <a:rPr lang="en-US" b="1" dirty="0"/>
              <a:t>Sorenson</a:t>
            </a:r>
            <a:r>
              <a:rPr lang="en-US" dirty="0"/>
              <a:t> </a:t>
            </a:r>
            <a:r>
              <a:rPr lang="en-US" dirty="0" smtClean="0"/>
              <a:t>16% drop</a:t>
            </a:r>
          </a:p>
          <a:p>
            <a:pPr marL="457200" lvl="1" indent="0">
              <a:buNone/>
              <a:defRPr/>
            </a:pPr>
            <a:endParaRPr lang="en-US" dirty="0"/>
          </a:p>
          <a:p>
            <a:pPr marL="457200" lvl="1" indent="0">
              <a:buNone/>
              <a:defRPr/>
            </a:pPr>
            <a:r>
              <a:rPr lang="en-US" dirty="0" smtClean="0"/>
              <a:t>There were some Android processes we </a:t>
            </a:r>
            <a:r>
              <a:rPr lang="en-US" dirty="0" err="1" smtClean="0"/>
              <a:t>couldn</a:t>
            </a:r>
            <a:r>
              <a:rPr lang="fr-FR" dirty="0" smtClean="0"/>
              <a:t>’</a:t>
            </a:r>
            <a:r>
              <a:rPr lang="en-US" dirty="0" smtClean="0"/>
              <a:t>t control. Cellular use on battery may vary.</a:t>
            </a:r>
            <a:endParaRPr lang="en-US" dirty="0"/>
          </a:p>
          <a:p>
            <a:pPr marL="457200" lvl="1" indent="0">
              <a:buNone/>
              <a:defRPr/>
            </a:pPr>
            <a:endParaRPr lang="en-US" dirty="0" smtClean="0"/>
          </a:p>
          <a:p>
            <a:pPr marL="457200" lvl="1" indent="0">
              <a:buNone/>
              <a:defRPr/>
            </a:pPr>
            <a:endParaRPr lang="en-US" dirty="0"/>
          </a:p>
        </p:txBody>
      </p:sp>
      <p:sp>
        <p:nvSpPr>
          <p:cNvPr id="3" name="TextBox 2"/>
          <p:cNvSpPr txBox="1"/>
          <p:nvPr/>
        </p:nvSpPr>
        <p:spPr>
          <a:xfrm>
            <a:off x="5892800" y="23495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2176363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In Call Battery Life</a:t>
            </a:r>
            <a:endParaRPr lang="en-US" dirty="0"/>
          </a:p>
        </p:txBody>
      </p:sp>
      <p:sp>
        <p:nvSpPr>
          <p:cNvPr id="4" name="Content Placeholder 3"/>
          <p:cNvSpPr>
            <a:spLocks noGrp="1"/>
          </p:cNvSpPr>
          <p:nvPr>
            <p:ph idx="1"/>
          </p:nvPr>
        </p:nvSpPr>
        <p:spPr/>
        <p:txBody>
          <a:bodyPr/>
          <a:lstStyle/>
          <a:p>
            <a:pPr marL="457200" lvl="1" indent="0">
              <a:buNone/>
              <a:defRPr/>
            </a:pPr>
            <a:r>
              <a:rPr lang="en-US" dirty="0" smtClean="0"/>
              <a:t>In Call tests (10 minute) for iPhone 5 &amp; </a:t>
            </a:r>
            <a:r>
              <a:rPr lang="en-US" dirty="0" err="1" smtClean="0"/>
              <a:t>iPad</a:t>
            </a:r>
            <a:r>
              <a:rPr lang="en-US" dirty="0" smtClean="0"/>
              <a:t> 2:</a:t>
            </a:r>
          </a:p>
          <a:p>
            <a:pPr lvl="1">
              <a:defRPr/>
            </a:pPr>
            <a:r>
              <a:rPr lang="en-US" b="1" dirty="0"/>
              <a:t>iPhone Convo</a:t>
            </a:r>
            <a:r>
              <a:rPr lang="en-US" dirty="0"/>
              <a:t> </a:t>
            </a:r>
            <a:r>
              <a:rPr lang="en-US" dirty="0" smtClean="0"/>
              <a:t>7% drop</a:t>
            </a:r>
          </a:p>
          <a:p>
            <a:pPr lvl="1">
              <a:defRPr/>
            </a:pPr>
            <a:r>
              <a:rPr lang="en-US" b="1" dirty="0" smtClean="0"/>
              <a:t>iPhone </a:t>
            </a:r>
            <a:r>
              <a:rPr lang="en-US" b="1" dirty="0"/>
              <a:t>Purple</a:t>
            </a:r>
            <a:r>
              <a:rPr lang="en-US" dirty="0"/>
              <a:t> </a:t>
            </a:r>
            <a:r>
              <a:rPr lang="en-US" dirty="0" smtClean="0"/>
              <a:t>5% drop</a:t>
            </a:r>
          </a:p>
          <a:p>
            <a:pPr lvl="1">
              <a:defRPr/>
            </a:pPr>
            <a:r>
              <a:rPr lang="en-US" b="1" dirty="0" smtClean="0"/>
              <a:t>iPhone </a:t>
            </a:r>
            <a:r>
              <a:rPr lang="en-US" b="1" dirty="0"/>
              <a:t>CAAG</a:t>
            </a:r>
            <a:r>
              <a:rPr lang="en-US" dirty="0"/>
              <a:t> </a:t>
            </a:r>
            <a:r>
              <a:rPr lang="en-US" dirty="0" smtClean="0"/>
              <a:t>6% drop</a:t>
            </a:r>
          </a:p>
          <a:p>
            <a:pPr lvl="1">
              <a:defRPr/>
            </a:pPr>
            <a:r>
              <a:rPr lang="en-US" b="1" dirty="0" smtClean="0"/>
              <a:t>iPhone </a:t>
            </a:r>
            <a:r>
              <a:rPr lang="en-US" b="1" dirty="0"/>
              <a:t>Sorenson</a:t>
            </a:r>
            <a:r>
              <a:rPr lang="en-US" dirty="0"/>
              <a:t> </a:t>
            </a:r>
            <a:r>
              <a:rPr lang="en-US" dirty="0" smtClean="0"/>
              <a:t>5% drop</a:t>
            </a:r>
          </a:p>
          <a:p>
            <a:pPr lvl="1">
              <a:defRPr/>
            </a:pPr>
            <a:r>
              <a:rPr lang="en-US" b="1" dirty="0" smtClean="0"/>
              <a:t>iPhone </a:t>
            </a:r>
            <a:r>
              <a:rPr lang="en-US" b="1" dirty="0"/>
              <a:t>Z5</a:t>
            </a:r>
            <a:r>
              <a:rPr lang="en-US" dirty="0"/>
              <a:t> </a:t>
            </a:r>
            <a:r>
              <a:rPr lang="en-US" dirty="0" smtClean="0"/>
              <a:t>5% drop</a:t>
            </a:r>
          </a:p>
          <a:p>
            <a:pPr lvl="1">
              <a:defRPr/>
            </a:pPr>
            <a:r>
              <a:rPr lang="en-US" b="1" dirty="0" smtClean="0"/>
              <a:t>iPhone </a:t>
            </a:r>
            <a:r>
              <a:rPr lang="en-US" b="1" dirty="0" err="1"/>
              <a:t>Facetime</a:t>
            </a:r>
            <a:r>
              <a:rPr lang="en-US" dirty="0"/>
              <a:t> </a:t>
            </a:r>
            <a:r>
              <a:rPr lang="en-US" dirty="0" smtClean="0"/>
              <a:t>6% drop</a:t>
            </a:r>
          </a:p>
          <a:p>
            <a:pPr lvl="1">
              <a:defRPr/>
            </a:pPr>
            <a:r>
              <a:rPr lang="en-US" b="1" dirty="0" err="1" smtClean="0"/>
              <a:t>iPad</a:t>
            </a:r>
            <a:r>
              <a:rPr lang="en-US" b="1" dirty="0" smtClean="0"/>
              <a:t> </a:t>
            </a:r>
            <a:r>
              <a:rPr lang="en-US" b="1" dirty="0" err="1"/>
              <a:t>Facetime</a:t>
            </a:r>
            <a:r>
              <a:rPr lang="en-US" dirty="0"/>
              <a:t> </a:t>
            </a:r>
            <a:r>
              <a:rPr lang="en-US" dirty="0" smtClean="0"/>
              <a:t>0% drop</a:t>
            </a:r>
          </a:p>
          <a:p>
            <a:pPr marL="457200" lvl="1" indent="0">
              <a:buNone/>
              <a:defRPr/>
            </a:pPr>
            <a:endParaRPr lang="en-US" dirty="0"/>
          </a:p>
        </p:txBody>
      </p:sp>
      <p:sp>
        <p:nvSpPr>
          <p:cNvPr id="3" name="TextBox 2"/>
          <p:cNvSpPr txBox="1"/>
          <p:nvPr/>
        </p:nvSpPr>
        <p:spPr>
          <a:xfrm>
            <a:off x="5892800" y="23495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419791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In Call Battery Life</a:t>
            </a:r>
            <a:endParaRPr lang="en-US" dirty="0"/>
          </a:p>
        </p:txBody>
      </p:sp>
      <p:sp>
        <p:nvSpPr>
          <p:cNvPr id="4" name="Content Placeholder 3"/>
          <p:cNvSpPr>
            <a:spLocks noGrp="1"/>
          </p:cNvSpPr>
          <p:nvPr>
            <p:ph idx="1"/>
          </p:nvPr>
        </p:nvSpPr>
        <p:spPr/>
        <p:txBody>
          <a:bodyPr/>
          <a:lstStyle/>
          <a:p>
            <a:pPr marL="457200" lvl="1" indent="0">
              <a:buNone/>
              <a:defRPr/>
            </a:pPr>
            <a:r>
              <a:rPr lang="en-US" dirty="0" smtClean="0"/>
              <a:t>In Call tests (10 minutes) for Samsung S3 &amp; Nexus 7 Tablet:</a:t>
            </a:r>
          </a:p>
          <a:p>
            <a:pPr lvl="1">
              <a:defRPr/>
            </a:pPr>
            <a:r>
              <a:rPr lang="nl-NL" b="1" dirty="0"/>
              <a:t>S3 Z4</a:t>
            </a:r>
            <a:r>
              <a:rPr lang="nl-NL" dirty="0"/>
              <a:t> </a:t>
            </a:r>
            <a:r>
              <a:rPr lang="nl-NL" dirty="0" smtClean="0"/>
              <a:t>6%</a:t>
            </a:r>
            <a:r>
              <a:rPr lang="nl-NL" dirty="0"/>
              <a:t> drop</a:t>
            </a:r>
            <a:endParaRPr lang="nl-NL" dirty="0" smtClean="0"/>
          </a:p>
          <a:p>
            <a:pPr lvl="1">
              <a:defRPr/>
            </a:pPr>
            <a:r>
              <a:rPr lang="nl-NL" b="1" dirty="0" smtClean="0"/>
              <a:t>S3 </a:t>
            </a:r>
            <a:r>
              <a:rPr lang="nl-NL" b="1" dirty="0" err="1"/>
              <a:t>Convo</a:t>
            </a:r>
            <a:r>
              <a:rPr lang="nl-NL" dirty="0"/>
              <a:t> </a:t>
            </a:r>
            <a:r>
              <a:rPr lang="nl-NL" dirty="0" smtClean="0"/>
              <a:t>6%</a:t>
            </a:r>
            <a:r>
              <a:rPr lang="nl-NL" dirty="0"/>
              <a:t> drop</a:t>
            </a:r>
            <a:endParaRPr lang="nl-NL" dirty="0" smtClean="0"/>
          </a:p>
          <a:p>
            <a:pPr lvl="1">
              <a:defRPr/>
            </a:pPr>
            <a:r>
              <a:rPr lang="nl-NL" b="1" dirty="0" smtClean="0"/>
              <a:t>S3 </a:t>
            </a:r>
            <a:r>
              <a:rPr lang="nl-NL" b="1" dirty="0" err="1"/>
              <a:t>Purple</a:t>
            </a:r>
            <a:r>
              <a:rPr lang="nl-NL" dirty="0"/>
              <a:t> </a:t>
            </a:r>
            <a:r>
              <a:rPr lang="nl-NL" dirty="0" smtClean="0"/>
              <a:t>5%</a:t>
            </a:r>
            <a:r>
              <a:rPr lang="nl-NL" dirty="0"/>
              <a:t> drop</a:t>
            </a:r>
            <a:endParaRPr lang="nl-NL" dirty="0" smtClean="0"/>
          </a:p>
          <a:p>
            <a:pPr lvl="1">
              <a:defRPr/>
            </a:pPr>
            <a:r>
              <a:rPr lang="nl-NL" b="1" dirty="0" smtClean="0"/>
              <a:t>S3 </a:t>
            </a:r>
            <a:r>
              <a:rPr lang="nl-NL" b="1" dirty="0"/>
              <a:t>CAAG</a:t>
            </a:r>
            <a:r>
              <a:rPr lang="nl-NL" dirty="0"/>
              <a:t> </a:t>
            </a:r>
            <a:r>
              <a:rPr lang="nl-NL" dirty="0" smtClean="0"/>
              <a:t>6%</a:t>
            </a:r>
            <a:r>
              <a:rPr lang="nl-NL" dirty="0"/>
              <a:t> drop</a:t>
            </a:r>
            <a:endParaRPr lang="nl-NL" dirty="0" smtClean="0"/>
          </a:p>
          <a:p>
            <a:pPr lvl="1">
              <a:defRPr/>
            </a:pPr>
            <a:r>
              <a:rPr lang="nl-NL" b="1" dirty="0" smtClean="0"/>
              <a:t>S3 </a:t>
            </a:r>
            <a:r>
              <a:rPr lang="nl-NL" b="1" dirty="0" err="1"/>
              <a:t>Sorenson</a:t>
            </a:r>
            <a:r>
              <a:rPr lang="nl-NL" dirty="0"/>
              <a:t> </a:t>
            </a:r>
            <a:r>
              <a:rPr lang="nl-NL" dirty="0" smtClean="0"/>
              <a:t>4%</a:t>
            </a:r>
            <a:r>
              <a:rPr lang="nl-NL" dirty="0"/>
              <a:t> drop</a:t>
            </a:r>
            <a:endParaRPr lang="nl-NL" dirty="0" smtClean="0"/>
          </a:p>
          <a:p>
            <a:pPr lvl="1">
              <a:defRPr/>
            </a:pPr>
            <a:r>
              <a:rPr lang="nl-NL" b="1" dirty="0" smtClean="0"/>
              <a:t>S3 GoogleTalk</a:t>
            </a:r>
            <a:r>
              <a:rPr lang="nl-NL" dirty="0" smtClean="0"/>
              <a:t> 6%</a:t>
            </a:r>
            <a:r>
              <a:rPr lang="nl-NL" dirty="0"/>
              <a:t> drop</a:t>
            </a:r>
            <a:endParaRPr lang="nl-NL" dirty="0" smtClean="0"/>
          </a:p>
          <a:p>
            <a:pPr lvl="1">
              <a:defRPr/>
            </a:pPr>
            <a:r>
              <a:rPr lang="nl-NL" b="1" dirty="0" err="1" smtClean="0"/>
              <a:t>Nexus</a:t>
            </a:r>
            <a:r>
              <a:rPr lang="nl-NL" b="1" dirty="0" smtClean="0"/>
              <a:t> 7 Tablet </a:t>
            </a:r>
            <a:r>
              <a:rPr lang="nl-NL" b="1" dirty="0" err="1"/>
              <a:t>GoogleTalk</a:t>
            </a:r>
            <a:r>
              <a:rPr lang="nl-NL" dirty="0"/>
              <a:t> </a:t>
            </a:r>
            <a:r>
              <a:rPr lang="nl-NL" dirty="0" smtClean="0"/>
              <a:t>3% drop</a:t>
            </a:r>
            <a:endParaRPr lang="en-US" dirty="0"/>
          </a:p>
        </p:txBody>
      </p:sp>
      <p:sp>
        <p:nvSpPr>
          <p:cNvPr id="3" name="TextBox 2"/>
          <p:cNvSpPr txBox="1"/>
          <p:nvPr/>
        </p:nvSpPr>
        <p:spPr>
          <a:xfrm>
            <a:off x="5892800" y="23495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0351625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Battery Life</a:t>
            </a:r>
            <a:endParaRPr lang="en-US" dirty="0"/>
          </a:p>
        </p:txBody>
      </p:sp>
      <p:sp>
        <p:nvSpPr>
          <p:cNvPr id="4" name="Content Placeholder 3"/>
          <p:cNvSpPr>
            <a:spLocks noGrp="1"/>
          </p:cNvSpPr>
          <p:nvPr>
            <p:ph idx="1"/>
          </p:nvPr>
        </p:nvSpPr>
        <p:spPr/>
        <p:txBody>
          <a:bodyPr/>
          <a:lstStyle/>
          <a:p>
            <a:pPr>
              <a:defRPr/>
            </a:pPr>
            <a:r>
              <a:rPr lang="en-US" sz="2600" dirty="0" smtClean="0"/>
              <a:t>On iPhones, we saw no difference between leaving the VRS app always on in the background and turning it off.</a:t>
            </a:r>
            <a:endParaRPr lang="en-US" sz="2600" dirty="0"/>
          </a:p>
          <a:p>
            <a:pPr>
              <a:defRPr/>
            </a:pPr>
            <a:r>
              <a:rPr lang="en-US" sz="2600" dirty="0" smtClean="0"/>
              <a:t>On Android, VRS apps still eat battery life in the background (but not very much: 6-10% over 6 hours).</a:t>
            </a:r>
          </a:p>
          <a:p>
            <a:pPr>
              <a:defRPr/>
            </a:pPr>
            <a:r>
              <a:rPr lang="en-US" sz="2600" dirty="0" smtClean="0"/>
              <a:t>We saw no difference between VRS and native apps for battery use </a:t>
            </a:r>
            <a:r>
              <a:rPr lang="en-US" sz="2600" b="1" dirty="0" smtClean="0"/>
              <a:t>during </a:t>
            </a:r>
            <a:r>
              <a:rPr lang="en-US" sz="2600" dirty="0" smtClean="0"/>
              <a:t>calls</a:t>
            </a:r>
          </a:p>
          <a:p>
            <a:pPr>
              <a:defRPr/>
            </a:pPr>
            <a:r>
              <a:rPr lang="en-US" sz="2600" b="1" dirty="0" smtClean="0"/>
              <a:t>Caution:</a:t>
            </a:r>
            <a:r>
              <a:rPr lang="en-US" sz="2600" dirty="0" smtClean="0"/>
              <a:t> These were </a:t>
            </a:r>
            <a:r>
              <a:rPr lang="en-US" sz="2600" dirty="0" err="1" smtClean="0"/>
              <a:t>Wifi</a:t>
            </a:r>
            <a:r>
              <a:rPr lang="en-US" sz="2600" dirty="0" smtClean="0"/>
              <a:t> tests – cellular behavior may be different</a:t>
            </a:r>
          </a:p>
          <a:p>
            <a:pPr>
              <a:defRPr/>
            </a:pPr>
            <a:r>
              <a:rPr lang="en-US" sz="2600" b="1" dirty="0" smtClean="0"/>
              <a:t>Caution: </a:t>
            </a:r>
            <a:r>
              <a:rPr lang="en-US" sz="2600" dirty="0" smtClean="0"/>
              <a:t>We did not test if the VRS app still was functioning after 6 hours in the background </a:t>
            </a:r>
            <a:endParaRPr lang="en-US" sz="2600" b="1" dirty="0" smtClean="0"/>
          </a:p>
        </p:txBody>
      </p:sp>
      <p:sp>
        <p:nvSpPr>
          <p:cNvPr id="3" name="TextBox 2"/>
          <p:cNvSpPr txBox="1"/>
          <p:nvPr/>
        </p:nvSpPr>
        <p:spPr>
          <a:xfrm>
            <a:off x="5892800" y="23495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8747166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Battery life tips</a:t>
            </a:r>
            <a:endParaRPr lang="en-US" dirty="0"/>
          </a:p>
        </p:txBody>
      </p:sp>
      <p:sp>
        <p:nvSpPr>
          <p:cNvPr id="4" name="Content Placeholder 3"/>
          <p:cNvSpPr>
            <a:spLocks noGrp="1"/>
          </p:cNvSpPr>
          <p:nvPr>
            <p:ph idx="1"/>
          </p:nvPr>
        </p:nvSpPr>
        <p:spPr/>
        <p:txBody>
          <a:bodyPr/>
          <a:lstStyle/>
          <a:p>
            <a:pPr>
              <a:defRPr/>
            </a:pPr>
            <a:r>
              <a:rPr lang="en-US" sz="2800" dirty="0" smtClean="0"/>
              <a:t>To save battery, it is a good idea to kill all applications that are not needed. Use texting to agree for a video one to one calls. Run VRS app for making calls and for expecting video calls.</a:t>
            </a:r>
            <a:endParaRPr lang="en-US" sz="2800" dirty="0"/>
          </a:p>
          <a:p>
            <a:pPr>
              <a:defRPr/>
            </a:pPr>
            <a:r>
              <a:rPr lang="en-US" sz="2800" dirty="0" smtClean="0"/>
              <a:t>Both VRS and native video calls (</a:t>
            </a:r>
            <a:r>
              <a:rPr lang="en-US" sz="2800" dirty="0" err="1" smtClean="0"/>
              <a:t>Facetime</a:t>
            </a:r>
            <a:r>
              <a:rPr lang="en-US" sz="2800" dirty="0" smtClean="0"/>
              <a:t>, Google Hangouts) drain the battery – 30% per hour – or just 2 to 3 hours of calling time on </a:t>
            </a:r>
            <a:r>
              <a:rPr lang="en-US" sz="2800" dirty="0" err="1" smtClean="0"/>
              <a:t>Wifi</a:t>
            </a:r>
            <a:r>
              <a:rPr lang="en-US" sz="2800" dirty="0" smtClean="0"/>
              <a:t>.</a:t>
            </a:r>
            <a:endParaRPr lang="en-US" sz="2800" dirty="0"/>
          </a:p>
          <a:p>
            <a:pPr lvl="1">
              <a:defRPr/>
            </a:pPr>
            <a:r>
              <a:rPr lang="en-US" sz="2400" dirty="0" smtClean="0"/>
              <a:t>Compare to over 10 hours for voice calls</a:t>
            </a:r>
          </a:p>
          <a:p>
            <a:pPr lvl="1">
              <a:defRPr/>
            </a:pPr>
            <a:r>
              <a:rPr lang="en-US" sz="2400" dirty="0" smtClean="0"/>
              <a:t>Is that functionally equivalent?</a:t>
            </a:r>
            <a:endParaRPr lang="en-US" sz="2400" dirty="0"/>
          </a:p>
          <a:p>
            <a:pPr>
              <a:defRPr/>
            </a:pPr>
            <a:r>
              <a:rPr lang="en-US" sz="2800" dirty="0" smtClean="0"/>
              <a:t>Fixing battery life during video calls needs to be a priority</a:t>
            </a:r>
            <a:r>
              <a:rPr lang="en-US" sz="2800" dirty="0"/>
              <a:t>.</a:t>
            </a:r>
            <a:endParaRPr lang="en-US" sz="2800" dirty="0" smtClean="0"/>
          </a:p>
        </p:txBody>
      </p:sp>
      <p:sp>
        <p:nvSpPr>
          <p:cNvPr id="3" name="TextBox 2"/>
          <p:cNvSpPr txBox="1"/>
          <p:nvPr/>
        </p:nvSpPr>
        <p:spPr>
          <a:xfrm>
            <a:off x="5892800" y="23495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7480714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Acknowledgments</a:t>
            </a:r>
            <a:endParaRPr lang="en-US" dirty="0"/>
          </a:p>
        </p:txBody>
      </p:sp>
      <p:sp>
        <p:nvSpPr>
          <p:cNvPr id="3" name="Content Placeholder 2"/>
          <p:cNvSpPr>
            <a:spLocks noGrp="1"/>
          </p:cNvSpPr>
          <p:nvPr>
            <p:ph idx="1"/>
          </p:nvPr>
        </p:nvSpPr>
        <p:spPr/>
        <p:txBody>
          <a:bodyPr/>
          <a:lstStyle/>
          <a:p>
            <a:pPr>
              <a:defRPr/>
            </a:pPr>
            <a:r>
              <a:rPr lang="en-US" dirty="0" smtClean="0"/>
              <a:t>The contents of this presentation were developed with funding from the National Institute on Disability and Rehabilitation Research, U.S. Department of Education, grant number H133E090001 (RERC on Telecommunications Access). However, those contents do not necessarily represent the policy of the Department of Education, and you should not assume endorsement by the Federal Government.</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Video calling today</a:t>
            </a:r>
            <a:endParaRPr lang="en-US" dirty="0"/>
          </a:p>
        </p:txBody>
      </p:sp>
      <p:sp>
        <p:nvSpPr>
          <p:cNvPr id="4" name="Content Placeholder 3"/>
          <p:cNvSpPr>
            <a:spLocks noGrp="1"/>
          </p:cNvSpPr>
          <p:nvPr>
            <p:ph idx="1"/>
          </p:nvPr>
        </p:nvSpPr>
        <p:spPr>
          <a:xfrm>
            <a:off x="457200" y="1600200"/>
            <a:ext cx="8305800" cy="4525963"/>
          </a:xfrm>
        </p:spPr>
        <p:txBody>
          <a:bodyPr/>
          <a:lstStyle/>
          <a:p>
            <a:pPr>
              <a:defRPr/>
            </a:pPr>
            <a:r>
              <a:rPr lang="en-US" dirty="0"/>
              <a:t>Which phone? iPhone or Android i.e. Samsung?</a:t>
            </a:r>
          </a:p>
          <a:p>
            <a:pPr>
              <a:defRPr/>
            </a:pPr>
            <a:r>
              <a:rPr lang="en-US" dirty="0" smtClean="0"/>
              <a:t>What mobile VRS app do you use for video calls?</a:t>
            </a:r>
          </a:p>
          <a:p>
            <a:pPr lvl="1">
              <a:defRPr/>
            </a:pPr>
            <a:r>
              <a:rPr lang="en-US" dirty="0" smtClean="0"/>
              <a:t>nTouch?</a:t>
            </a:r>
          </a:p>
          <a:p>
            <a:pPr lvl="1">
              <a:defRPr/>
            </a:pPr>
            <a:r>
              <a:rPr lang="en-US" dirty="0" smtClean="0"/>
              <a:t>ZVRS Z5?</a:t>
            </a:r>
          </a:p>
          <a:p>
            <a:pPr lvl="1">
              <a:defRPr/>
            </a:pPr>
            <a:r>
              <a:rPr lang="en-US" dirty="0" smtClean="0"/>
              <a:t>Purple P3?</a:t>
            </a:r>
          </a:p>
          <a:p>
            <a:pPr lvl="1">
              <a:defRPr/>
            </a:pPr>
            <a:r>
              <a:rPr lang="en-US" dirty="0" smtClean="0"/>
              <a:t>Convo?</a:t>
            </a:r>
          </a:p>
          <a:p>
            <a:pPr lvl="1">
              <a:defRPr/>
            </a:pPr>
            <a:r>
              <a:rPr lang="en-US" dirty="0" smtClean="0"/>
              <a:t>CAAGVRS?</a:t>
            </a:r>
          </a:p>
          <a:p>
            <a:pPr lvl="1">
              <a:defRPr/>
            </a:pPr>
            <a:r>
              <a:rPr lang="en-US" dirty="0" err="1" smtClean="0"/>
              <a:t>GXPro</a:t>
            </a:r>
            <a:r>
              <a:rPr lang="en-US" dirty="0" smtClean="0"/>
              <a:t>?</a:t>
            </a:r>
            <a:endParaRPr lang="en-US" dirty="0"/>
          </a:p>
        </p:txBody>
      </p:sp>
    </p:spTree>
    <p:extLst>
      <p:ext uri="{BB962C8B-B14F-4D97-AF65-F5344CB8AC3E}">
        <p14:creationId xmlns:p14="http://schemas.microsoft.com/office/powerpoint/2010/main" val="21082524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Questions</a:t>
            </a:r>
            <a:endParaRPr lang="en-US" dirty="0"/>
          </a:p>
        </p:txBody>
      </p:sp>
      <p:sp>
        <p:nvSpPr>
          <p:cNvPr id="4" name="Content Placeholder 3"/>
          <p:cNvSpPr>
            <a:spLocks noGrp="1"/>
          </p:cNvSpPr>
          <p:nvPr>
            <p:ph idx="1"/>
          </p:nvPr>
        </p:nvSpPr>
        <p:spPr/>
        <p:txBody>
          <a:bodyPr/>
          <a:lstStyle/>
          <a:p>
            <a:pPr>
              <a:defRPr/>
            </a:pPr>
            <a:r>
              <a:rPr lang="en-US" dirty="0" smtClean="0"/>
              <a:t>Questions? Comments?</a:t>
            </a:r>
          </a:p>
          <a:p>
            <a:pPr>
              <a:defRPr/>
            </a:pPr>
            <a:r>
              <a:rPr lang="en-US" dirty="0" smtClean="0"/>
              <a:t>Supplemental material:</a:t>
            </a:r>
          </a:p>
          <a:p>
            <a:pPr marL="457200" lvl="1" indent="0">
              <a:buNone/>
              <a:defRPr/>
            </a:pPr>
            <a:r>
              <a:rPr lang="en-US" dirty="0">
                <a:hlinkClick r:id="rId3"/>
              </a:rPr>
              <a:t>http://</a:t>
            </a:r>
            <a:r>
              <a:rPr lang="en-US" dirty="0" err="1">
                <a:hlinkClick r:id="rId3"/>
              </a:rPr>
              <a:t>tap.gallaudet.edu</a:t>
            </a:r>
            <a:r>
              <a:rPr lang="en-US" dirty="0">
                <a:hlinkClick r:id="rId3"/>
              </a:rPr>
              <a:t>/Conferences/TDI2013</a:t>
            </a:r>
            <a:r>
              <a:rPr lang="en-US" dirty="0" smtClean="0">
                <a:hlinkClick r:id="rId3"/>
              </a:rPr>
              <a:t>/</a:t>
            </a:r>
            <a:endParaRPr lang="en-US" dirty="0" smtClean="0"/>
          </a:p>
        </p:txBody>
      </p:sp>
      <p:pic>
        <p:nvPicPr>
          <p:cNvPr id="3" name="Picture 2" descr="tdiqrcod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3429000"/>
            <a:ext cx="3200400" cy="3200400"/>
          </a:xfrm>
          <a:prstGeom prst="rect">
            <a:avLst/>
          </a:prstGeom>
        </p:spPr>
      </p:pic>
    </p:spTree>
    <p:extLst>
      <p:ext uri="{BB962C8B-B14F-4D97-AF65-F5344CB8AC3E}">
        <p14:creationId xmlns:p14="http://schemas.microsoft.com/office/powerpoint/2010/main" val="811515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Video calling today</a:t>
            </a:r>
            <a:endParaRPr lang="en-US" dirty="0"/>
          </a:p>
        </p:txBody>
      </p:sp>
      <p:sp>
        <p:nvSpPr>
          <p:cNvPr id="4" name="Content Placeholder 3"/>
          <p:cNvSpPr>
            <a:spLocks noGrp="1"/>
          </p:cNvSpPr>
          <p:nvPr>
            <p:ph idx="1"/>
          </p:nvPr>
        </p:nvSpPr>
        <p:spPr/>
        <p:txBody>
          <a:bodyPr/>
          <a:lstStyle/>
          <a:p>
            <a:pPr>
              <a:defRPr/>
            </a:pPr>
            <a:r>
              <a:rPr lang="en-US" dirty="0" smtClean="0"/>
              <a:t>Do you use VRS or mainstream mobile apps for video calls?</a:t>
            </a:r>
            <a:endParaRPr lang="en-US" dirty="0"/>
          </a:p>
          <a:p>
            <a:pPr lvl="1">
              <a:defRPr/>
            </a:pPr>
            <a:r>
              <a:rPr lang="en-US" dirty="0" smtClean="0"/>
              <a:t>VRS app on your mobile</a:t>
            </a:r>
          </a:p>
          <a:p>
            <a:pPr lvl="1">
              <a:defRPr/>
            </a:pPr>
            <a:r>
              <a:rPr lang="en-US" dirty="0" err="1"/>
              <a:t>FaceTime</a:t>
            </a:r>
            <a:endParaRPr lang="en-US" dirty="0" smtClean="0"/>
          </a:p>
          <a:p>
            <a:pPr lvl="1">
              <a:defRPr/>
            </a:pPr>
            <a:r>
              <a:rPr lang="en-US" dirty="0" smtClean="0"/>
              <a:t>Skype</a:t>
            </a:r>
          </a:p>
          <a:p>
            <a:pPr lvl="1">
              <a:defRPr/>
            </a:pPr>
            <a:r>
              <a:rPr lang="en-US" dirty="0" err="1" smtClean="0"/>
              <a:t>ooVoo</a:t>
            </a:r>
            <a:endParaRPr lang="en-US" dirty="0" smtClean="0"/>
          </a:p>
          <a:p>
            <a:pPr lvl="1">
              <a:defRPr/>
            </a:pPr>
            <a:r>
              <a:rPr lang="en-US" dirty="0" smtClean="0"/>
              <a:t>Tango</a:t>
            </a:r>
          </a:p>
          <a:p>
            <a:pPr lvl="1">
              <a:defRPr/>
            </a:pPr>
            <a:r>
              <a:rPr lang="en-US" dirty="0" err="1" smtClean="0"/>
              <a:t>Fring</a:t>
            </a:r>
            <a:endParaRPr lang="en-US" dirty="0" smtClean="0"/>
          </a:p>
          <a:p>
            <a:pPr lvl="1">
              <a:defRPr/>
            </a:pPr>
            <a:r>
              <a:rPr lang="en-US" dirty="0" smtClean="0"/>
              <a:t>Other?</a:t>
            </a:r>
          </a:p>
        </p:txBody>
      </p:sp>
    </p:spTree>
    <p:extLst>
      <p:ext uri="{BB962C8B-B14F-4D97-AF65-F5344CB8AC3E}">
        <p14:creationId xmlns:p14="http://schemas.microsoft.com/office/powerpoint/2010/main" val="187181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Video calling today</a:t>
            </a:r>
            <a:endParaRPr lang="en-US" dirty="0"/>
          </a:p>
        </p:txBody>
      </p:sp>
      <p:sp>
        <p:nvSpPr>
          <p:cNvPr id="4" name="Content Placeholder 3"/>
          <p:cNvSpPr>
            <a:spLocks noGrp="1"/>
          </p:cNvSpPr>
          <p:nvPr>
            <p:ph idx="1"/>
          </p:nvPr>
        </p:nvSpPr>
        <p:spPr/>
        <p:txBody>
          <a:bodyPr/>
          <a:lstStyle/>
          <a:p>
            <a:pPr marL="0" lvl="1" indent="0">
              <a:buNone/>
              <a:defRPr/>
            </a:pPr>
            <a:r>
              <a:rPr lang="en-US" dirty="0" smtClean="0"/>
              <a:t>It is worth remembering what the purpose of VRS and mobile video calls is: Functional equivalence</a:t>
            </a:r>
          </a:p>
          <a:p>
            <a:pPr marL="0" lvl="1" indent="0">
              <a:buNone/>
              <a:defRPr/>
            </a:pPr>
            <a:endParaRPr lang="en-US" dirty="0" smtClean="0"/>
          </a:p>
          <a:p>
            <a:pPr marL="0" lvl="1" indent="0">
              <a:buNone/>
              <a:defRPr/>
            </a:pPr>
            <a:r>
              <a:rPr lang="en-US" dirty="0" smtClean="0"/>
              <a:t>Can deaf and hard of hearing </a:t>
            </a:r>
            <a:r>
              <a:rPr lang="en-US" dirty="0"/>
              <a:t>people use telecommunication services in the same unrestricted manner and at the same costs as hearing people</a:t>
            </a:r>
            <a:r>
              <a:rPr lang="en-US" dirty="0"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Functional Equivalence</a:t>
            </a:r>
            <a:endParaRPr lang="en-US" dirty="0"/>
          </a:p>
        </p:txBody>
      </p:sp>
      <p:sp>
        <p:nvSpPr>
          <p:cNvPr id="4" name="Content Placeholder 3"/>
          <p:cNvSpPr>
            <a:spLocks noGrp="1"/>
          </p:cNvSpPr>
          <p:nvPr>
            <p:ph idx="1"/>
          </p:nvPr>
        </p:nvSpPr>
        <p:spPr/>
        <p:txBody>
          <a:bodyPr/>
          <a:lstStyle/>
          <a:p>
            <a:pPr>
              <a:defRPr/>
            </a:pPr>
            <a:r>
              <a:rPr lang="en-US" dirty="0" smtClean="0"/>
              <a:t>Do we have it today?</a:t>
            </a:r>
          </a:p>
          <a:p>
            <a:pPr marL="0" indent="0">
              <a:buNone/>
              <a:defRPr/>
            </a:pPr>
            <a:endParaRPr lang="en-US" dirty="0" smtClean="0"/>
          </a:p>
          <a:p>
            <a:pPr>
              <a:defRPr/>
            </a:pPr>
            <a:r>
              <a:rPr lang="en-US" dirty="0" smtClean="0"/>
              <a:t>Do you feel that we have equal access compared to the mainstream?</a:t>
            </a:r>
          </a:p>
        </p:txBody>
      </p:sp>
    </p:spTree>
    <p:extLst>
      <p:ext uri="{BB962C8B-B14F-4D97-AF65-F5344CB8AC3E}">
        <p14:creationId xmlns:p14="http://schemas.microsoft.com/office/powerpoint/2010/main" val="37944672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Interoperability</a:t>
            </a:r>
            <a:endParaRPr lang="en-US" dirty="0"/>
          </a:p>
        </p:txBody>
      </p:sp>
      <p:sp>
        <p:nvSpPr>
          <p:cNvPr id="4" name="Content Placeholder 3"/>
          <p:cNvSpPr>
            <a:spLocks noGrp="1"/>
          </p:cNvSpPr>
          <p:nvPr>
            <p:ph idx="1"/>
          </p:nvPr>
        </p:nvSpPr>
        <p:spPr/>
        <p:txBody>
          <a:bodyPr/>
          <a:lstStyle/>
          <a:p>
            <a:pPr>
              <a:defRPr/>
            </a:pPr>
            <a:r>
              <a:rPr lang="en-US" dirty="0" smtClean="0"/>
              <a:t>Interoperability is a big barrier for us in the video calling world.</a:t>
            </a:r>
          </a:p>
          <a:p>
            <a:pPr lvl="1">
              <a:defRPr/>
            </a:pPr>
            <a:r>
              <a:rPr lang="en-US" dirty="0" smtClean="0"/>
              <a:t>Interoperability: devices from different vendors and providers work with each other.</a:t>
            </a:r>
            <a:endParaRPr lang="en-US" dirty="0"/>
          </a:p>
          <a:p>
            <a:pPr>
              <a:defRPr/>
            </a:pPr>
            <a:r>
              <a:rPr lang="en-US" dirty="0" smtClean="0"/>
              <a:t>See what hearing callers can do:</a:t>
            </a:r>
          </a:p>
        </p:txBody>
      </p:sp>
    </p:spTree>
    <p:extLst>
      <p:ext uri="{BB962C8B-B14F-4D97-AF65-F5344CB8AC3E}">
        <p14:creationId xmlns:p14="http://schemas.microsoft.com/office/powerpoint/2010/main" val="28231848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562600" cy="1143000"/>
          </a:xfrm>
        </p:spPr>
        <p:txBody>
          <a:bodyPr/>
          <a:lstStyle/>
          <a:p>
            <a:pPr>
              <a:defRPr/>
            </a:pPr>
            <a:r>
              <a:rPr lang="en-US" dirty="0" smtClean="0"/>
              <a:t>Voice interoperability</a:t>
            </a:r>
            <a:endParaRPr lang="en-US" dirty="0"/>
          </a:p>
        </p:txBody>
      </p:sp>
      <p:pic>
        <p:nvPicPr>
          <p:cNvPr id="5" name="Picture 4" descr="An office-style landline phone" title="Landline phon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133600"/>
            <a:ext cx="2209800" cy="1653034"/>
          </a:xfrm>
          <a:prstGeom prst="rect">
            <a:avLst/>
          </a:prstGeom>
        </p:spPr>
      </p:pic>
      <p:pic>
        <p:nvPicPr>
          <p:cNvPr id="6" name="Picture 5" descr="A mobile phone with a screen and keypad" title="Mobile phon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1143000"/>
            <a:ext cx="1561666" cy="1676400"/>
          </a:xfrm>
          <a:prstGeom prst="rect">
            <a:avLst/>
          </a:prstGeom>
        </p:spPr>
      </p:pic>
      <p:pic>
        <p:nvPicPr>
          <p:cNvPr id="8" name="Picture 7" descr="Skype can call voice phones - landline or mobile" title="Skyp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2286000"/>
            <a:ext cx="3429000" cy="1884589"/>
          </a:xfrm>
          <a:prstGeom prst="rect">
            <a:avLst/>
          </a:prstGeom>
        </p:spPr>
      </p:pic>
      <p:pic>
        <p:nvPicPr>
          <p:cNvPr id="9" name="Picture 8" descr="Answering machines or voicemail record calls" title="Tape record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3886200"/>
            <a:ext cx="2286000" cy="1664208"/>
          </a:xfrm>
          <a:prstGeom prst="rect">
            <a:avLst/>
          </a:prstGeom>
        </p:spPr>
      </p:pic>
      <p:grpSp>
        <p:nvGrpSpPr>
          <p:cNvPr id="29" name="Group 28" descr="In the voice calling world, phones and Internet software can call each other, leave messages to each other - it just works." title="Phones can call each other"/>
          <p:cNvGrpSpPr/>
          <p:nvPr/>
        </p:nvGrpSpPr>
        <p:grpSpPr>
          <a:xfrm>
            <a:off x="2667000" y="2743200"/>
            <a:ext cx="2514600" cy="1143000"/>
            <a:chOff x="2667000" y="2743200"/>
            <a:chExt cx="2514600" cy="1143000"/>
          </a:xfrm>
        </p:grpSpPr>
        <p:cxnSp>
          <p:nvCxnSpPr>
            <p:cNvPr id="13" name="Straight Arrow Connector 12"/>
            <p:cNvCxnSpPr/>
            <p:nvPr/>
          </p:nvCxnSpPr>
          <p:spPr>
            <a:xfrm flipH="1">
              <a:off x="3810000" y="2743200"/>
              <a:ext cx="76200" cy="304800"/>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cxnSp>
          <p:nvCxnSpPr>
            <p:cNvPr id="14" name="Straight Arrow Connector 13"/>
            <p:cNvCxnSpPr/>
            <p:nvPr/>
          </p:nvCxnSpPr>
          <p:spPr>
            <a:xfrm flipH="1" flipV="1">
              <a:off x="3962400" y="3276600"/>
              <a:ext cx="1219200" cy="76200"/>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cxnSp>
          <p:nvCxnSpPr>
            <p:cNvPr id="17" name="Straight Arrow Connector 16"/>
            <p:cNvCxnSpPr>
              <a:endCxn id="5" idx="3"/>
            </p:cNvCxnSpPr>
            <p:nvPr/>
          </p:nvCxnSpPr>
          <p:spPr>
            <a:xfrm flipH="1" flipV="1">
              <a:off x="2667000" y="2960117"/>
              <a:ext cx="914400" cy="240283"/>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cxnSp>
          <p:nvCxnSpPr>
            <p:cNvPr id="19" name="Straight Arrow Connector 18"/>
            <p:cNvCxnSpPr/>
            <p:nvPr/>
          </p:nvCxnSpPr>
          <p:spPr>
            <a:xfrm>
              <a:off x="3733800" y="3352800"/>
              <a:ext cx="0" cy="533400"/>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sp>
          <p:nvSpPr>
            <p:cNvPr id="27" name="Oval 26"/>
            <p:cNvSpPr/>
            <p:nvPr/>
          </p:nvSpPr>
          <p:spPr>
            <a:xfrm>
              <a:off x="3581400" y="3048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TextBox 29"/>
          <p:cNvSpPr txBox="1"/>
          <p:nvPr/>
        </p:nvSpPr>
        <p:spPr>
          <a:xfrm>
            <a:off x="381000" y="5715000"/>
            <a:ext cx="8458200" cy="646331"/>
          </a:xfrm>
          <a:prstGeom prst="rect">
            <a:avLst/>
          </a:prstGeom>
          <a:noFill/>
        </p:spPr>
        <p:txBody>
          <a:bodyPr wrap="square" rtlCol="0">
            <a:spAutoFit/>
          </a:bodyPr>
          <a:lstStyle/>
          <a:p>
            <a:r>
              <a:rPr lang="en-US" dirty="0" smtClean="0">
                <a:latin typeface="Calibri"/>
                <a:ea typeface="Calibri"/>
                <a:cs typeface="Calibri"/>
              </a:rPr>
              <a:t>Hearing callers can call each other with landline phones, mobile phones, Internet software, and leave messages via answering machines/voicemail. It just works.</a:t>
            </a:r>
            <a:endParaRPr lang="en-US" dirty="0">
              <a:latin typeface="Calibri"/>
              <a:ea typeface="Calibri"/>
              <a:cs typeface="Calibri"/>
            </a:endParaRPr>
          </a:p>
        </p:txBody>
      </p:sp>
    </p:spTree>
    <p:extLst>
      <p:ext uri="{BB962C8B-B14F-4D97-AF65-F5344CB8AC3E}">
        <p14:creationId xmlns:p14="http://schemas.microsoft.com/office/powerpoint/2010/main" val="48649791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xpo">
      <a:majorFont>
        <a:latin typeface="Calibri"/>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4441</TotalTime>
  <Words>1771</Words>
  <Application>Microsoft Macintosh PowerPoint</Application>
  <PresentationFormat>On-screen Show (4:3)</PresentationFormat>
  <Paragraphs>240</Paragraphs>
  <Slides>40</Slides>
  <Notes>0</Notes>
  <HiddenSlides>0</HiddenSlides>
  <MMClips>1</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Default Design</vt:lpstr>
      <vt:lpstr>Video Communications on the Go</vt:lpstr>
      <vt:lpstr>Overview</vt:lpstr>
      <vt:lpstr>Who we are</vt:lpstr>
      <vt:lpstr>Video calling today</vt:lpstr>
      <vt:lpstr>Video calling today</vt:lpstr>
      <vt:lpstr>Video calling today</vt:lpstr>
      <vt:lpstr>Functional Equivalence</vt:lpstr>
      <vt:lpstr>Interoperability</vt:lpstr>
      <vt:lpstr>Voice interoperability</vt:lpstr>
      <vt:lpstr>Interoperability testing</vt:lpstr>
      <vt:lpstr>Interoperability testing</vt:lpstr>
      <vt:lpstr>Testing lab</vt:lpstr>
      <vt:lpstr>Call Test Matrix</vt:lpstr>
      <vt:lpstr>Testing method</vt:lpstr>
      <vt:lpstr>Testing method</vt:lpstr>
      <vt:lpstr>Interoperability Issues</vt:lpstr>
      <vt:lpstr>Interoperability Issues</vt:lpstr>
      <vt:lpstr>Interoperability Issues</vt:lpstr>
      <vt:lpstr>Interoperability Issues</vt:lpstr>
      <vt:lpstr>Interoperability Issues</vt:lpstr>
      <vt:lpstr>Interoperability Issues</vt:lpstr>
      <vt:lpstr>Interoperability Issues</vt:lpstr>
      <vt:lpstr>Types of problems</vt:lpstr>
      <vt:lpstr>Statistics</vt:lpstr>
      <vt:lpstr>Statistics</vt:lpstr>
      <vt:lpstr>Statistics</vt:lpstr>
      <vt:lpstr>Statistics</vt:lpstr>
      <vt:lpstr>Short Demo</vt:lpstr>
      <vt:lpstr>Short demo</vt:lpstr>
      <vt:lpstr>About mobiles</vt:lpstr>
      <vt:lpstr>Battery life</vt:lpstr>
      <vt:lpstr>Battery Life</vt:lpstr>
      <vt:lpstr>Idle Battery Life</vt:lpstr>
      <vt:lpstr>Idle Battery Life</vt:lpstr>
      <vt:lpstr>In Call Battery Life</vt:lpstr>
      <vt:lpstr>In Call Battery Life</vt:lpstr>
      <vt:lpstr>Battery Life</vt:lpstr>
      <vt:lpstr>Battery life tips</vt:lpstr>
      <vt:lpstr>Acknowledgments</vt:lpstr>
      <vt:lpstr>Questions</vt:lpstr>
    </vt:vector>
  </TitlesOfParts>
  <Manager/>
  <Company>Gallaudet University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Communications on the Go</dc:title>
  <dc:subject/>
  <dc:creator>Norman Williams</dc:creator>
  <cp:keywords/>
  <dc:description/>
  <cp:lastModifiedBy>Norman Williams</cp:lastModifiedBy>
  <cp:revision>281</cp:revision>
  <cp:lastPrinted>2013-10-16T21:31:43Z</cp:lastPrinted>
  <dcterms:created xsi:type="dcterms:W3CDTF">2010-02-04T18:36:00Z</dcterms:created>
  <dcterms:modified xsi:type="dcterms:W3CDTF">2013-10-18T17:32:59Z</dcterms:modified>
  <cp:category/>
</cp:coreProperties>
</file>